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Cambria Math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6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8.xml"/><Relationship Id="rId44" Type="http://schemas.openxmlformats.org/officeDocument/2006/relationships/font" Target="fonts/CambriaMath-regular.fntdata"/><Relationship Id="rId21" Type="http://schemas.openxmlformats.org/officeDocument/2006/relationships/slide" Target="slides/slide17.xml"/><Relationship Id="rId43" Type="http://schemas.openxmlformats.org/officeDocument/2006/relationships/font" Target="fonts/Lato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ontserrat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3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d6846a7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dd6846a7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02f02be81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02f02be81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2f02be81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02f02be81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02f02be812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02f02be812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02f02be812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02f02be812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e65f78a5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e65f78a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02f02be81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02f02be81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dd6846a7e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dd6846a7e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dd6846a7e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dd6846a7e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dd6846a7e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dd6846a7e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c0e17799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c0e17799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dd6846a7e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dd6846a7e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dd6846a7e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dd6846a7e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dd6846a7e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dd6846a7e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ee65f78a5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ee65f78a5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ee65f78a5b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ee65f78a5b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ee65f78a5b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ee65f78a5b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ee65f78a5b_7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ee65f78a5b_7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ee65f78a5b_7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ee65f78a5b_7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ee65f78a5b_7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ee65f78a5b_7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ee65f78a5b_7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ee65f78a5b_7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c0e17799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c0e17799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ee65f78a5b_7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ee65f78a5b_7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dd6846a7e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dd6846a7e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510297fb6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510297fb6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c0e17799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c0e17799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c0e17799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c0e17799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2f02be8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2f02be8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510297fb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6510297fb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510297fb6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510297fb6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1" Type="http://schemas.openxmlformats.org/officeDocument/2006/relationships/image" Target="../media/image22.png"/><Relationship Id="rId10" Type="http://schemas.openxmlformats.org/officeDocument/2006/relationships/image" Target="../media/image7.png"/><Relationship Id="rId9" Type="http://schemas.openxmlformats.org/officeDocument/2006/relationships/image" Target="../media/image14.gif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5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tinyurl.com/sigmaMNIST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hyperlink" Target="http://drive.google.com/file/d/1nYvVygXtWBRdMhKQJ4TDsXb8Y4m4OoGK/view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lphacephei.com/vosk/models/vosk-model-small-en-us-0.15.zi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3blue1brown.com/topics/neural-networks" TargetMode="External"/><Relationship Id="rId4" Type="http://schemas.openxmlformats.org/officeDocument/2006/relationships/hyperlink" Target="http://neuralnetworksanddeeplearning.com/chap2.html" TargetMode="External"/><Relationship Id="rId5" Type="http://schemas.openxmlformats.org/officeDocument/2006/relationships/hyperlink" Target="https://keras.io/" TargetMode="External"/><Relationship Id="rId6" Type="http://schemas.openxmlformats.org/officeDocument/2006/relationships/hyperlink" Target="https://www.scaler.com/topics/artificial-intelligence-tutorial/speech-recognition-in-ai/" TargetMode="External"/><Relationship Id="rId7" Type="http://schemas.openxmlformats.org/officeDocument/2006/relationships/hyperlink" Target="https://jonathan-hui.medium.com/speech-recognition-phonetics-d761ea1710c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823850" y="866775"/>
            <a:ext cx="45870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an AI</a:t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75" y="2368725"/>
            <a:ext cx="1976801" cy="19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/>
        </p:nvSpPr>
        <p:spPr>
          <a:xfrm>
            <a:off x="1197900" y="1976025"/>
            <a:ext cx="683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Slides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950" y="2368725"/>
            <a:ext cx="1976801" cy="19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/>
          <p:nvPr/>
        </p:nvSpPr>
        <p:spPr>
          <a:xfrm>
            <a:off x="3983700" y="1976025"/>
            <a:ext cx="683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"/>
          <p:cNvSpPr txBox="1"/>
          <p:nvPr/>
        </p:nvSpPr>
        <p:spPr>
          <a:xfrm>
            <a:off x="2124000" y="1312950"/>
            <a:ext cx="48960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following slides are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extremely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math-heavy, with a lot of index chasing. If you feel overwhelmed, </a:t>
            </a:r>
            <a:r>
              <a:rPr lang="en-GB" sz="18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don’t worry!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We will only write with numbers what we have seen in the previous slides.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is not really necessary for the coding part.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an AI: the calculus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3"/>
          <p:cNvSpPr txBox="1"/>
          <p:nvPr/>
        </p:nvSpPr>
        <p:spPr>
          <a:xfrm>
            <a:off x="1297500" y="794350"/>
            <a:ext cx="750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want to know the quickest path to m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inimize the </a:t>
            </a:r>
            <a:r>
              <a:rPr i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 function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Opposite to the quickest path to maximize it → opposite to the gradient of the cost function!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6" name="Google Shape;416;p23"/>
          <p:cNvGrpSpPr/>
          <p:nvPr/>
        </p:nvGrpSpPr>
        <p:grpSpPr>
          <a:xfrm>
            <a:off x="983550" y="1696225"/>
            <a:ext cx="3159578" cy="3026300"/>
            <a:chOff x="983550" y="1696225"/>
            <a:chExt cx="3159578" cy="3026300"/>
          </a:xfrm>
        </p:grpSpPr>
        <p:grpSp>
          <p:nvGrpSpPr>
            <p:cNvPr id="417" name="Google Shape;417;p23"/>
            <p:cNvGrpSpPr/>
            <p:nvPr/>
          </p:nvGrpSpPr>
          <p:grpSpPr>
            <a:xfrm>
              <a:off x="983550" y="1696225"/>
              <a:ext cx="3159578" cy="3026300"/>
              <a:chOff x="1424150" y="1919900"/>
              <a:chExt cx="3159578" cy="3026300"/>
            </a:xfrm>
          </p:grpSpPr>
          <p:sp>
            <p:nvSpPr>
              <p:cNvPr id="418" name="Google Shape;418;p23"/>
              <p:cNvSpPr/>
              <p:nvPr/>
            </p:nvSpPr>
            <p:spPr>
              <a:xfrm>
                <a:off x="3923728" y="2443145"/>
                <a:ext cx="660000" cy="660000"/>
              </a:xfrm>
              <a:prstGeom prst="ellipse">
                <a:avLst/>
              </a:prstGeom>
              <a:solidFill>
                <a:srgbClr val="EECE1A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98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N</a:t>
                </a:r>
                <a:r>
                  <a:rPr baseline="-25000" lang="en-GB" sz="1600">
                    <a:solidFill>
                      <a:srgbClr val="98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4</a:t>
                </a:r>
                <a:r>
                  <a:rPr baseline="30000" lang="en-GB" sz="1600">
                    <a:solidFill>
                      <a:srgbClr val="98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3</a:t>
                </a:r>
                <a:endParaRPr>
                  <a:solidFill>
                    <a:srgbClr val="980000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grpSp>
            <p:nvGrpSpPr>
              <p:cNvPr id="419" name="Google Shape;419;p23"/>
              <p:cNvGrpSpPr/>
              <p:nvPr/>
            </p:nvGrpSpPr>
            <p:grpSpPr>
              <a:xfrm>
                <a:off x="1424150" y="1919900"/>
                <a:ext cx="660000" cy="3026300"/>
                <a:chOff x="1424150" y="1919900"/>
                <a:chExt cx="660000" cy="3026300"/>
              </a:xfrm>
            </p:grpSpPr>
            <p:sp>
              <p:nvSpPr>
                <p:cNvPr id="420" name="Google Shape;420;p23"/>
                <p:cNvSpPr/>
                <p:nvPr/>
              </p:nvSpPr>
              <p:spPr>
                <a:xfrm>
                  <a:off x="1424150" y="1919900"/>
                  <a:ext cx="660000" cy="660000"/>
                </a:xfrm>
                <a:prstGeom prst="ellipse">
                  <a:avLst/>
                </a:prstGeom>
                <a:solidFill>
                  <a:srgbClr val="EECE1A">
                    <a:alpha val="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N</a:t>
                  </a:r>
                  <a:r>
                    <a:rPr baseline="-25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1</a:t>
                  </a:r>
                  <a:r>
                    <a:rPr baseline="30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1" name="Google Shape;421;p23"/>
                <p:cNvSpPr/>
                <p:nvPr/>
              </p:nvSpPr>
              <p:spPr>
                <a:xfrm>
                  <a:off x="1424150" y="3103050"/>
                  <a:ext cx="660000" cy="660000"/>
                </a:xfrm>
                <a:prstGeom prst="ellipse">
                  <a:avLst/>
                </a:prstGeom>
                <a:solidFill>
                  <a:srgbClr val="EECE1A">
                    <a:alpha val="7089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N</a:t>
                  </a:r>
                  <a:r>
                    <a:rPr baseline="-25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r>
                    <a:rPr baseline="30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endParaRPr b="1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2" name="Google Shape;422;p23"/>
                <p:cNvSpPr/>
                <p:nvPr/>
              </p:nvSpPr>
              <p:spPr>
                <a:xfrm>
                  <a:off x="1424150" y="4286200"/>
                  <a:ext cx="660000" cy="660000"/>
                </a:xfrm>
                <a:prstGeom prst="ellipse">
                  <a:avLst/>
                </a:prstGeom>
                <a:solidFill>
                  <a:srgbClr val="EECE1A">
                    <a:alpha val="3354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N</a:t>
                  </a:r>
                  <a:r>
                    <a:rPr baseline="-25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3</a:t>
                  </a:r>
                  <a:r>
                    <a:rPr baseline="30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endParaRPr b="1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sp>
          <p:nvSpPr>
            <p:cNvPr id="423" name="Google Shape;423;p23"/>
            <p:cNvSpPr txBox="1"/>
            <p:nvPr/>
          </p:nvSpPr>
          <p:spPr>
            <a:xfrm>
              <a:off x="1109250" y="1845150"/>
              <a:ext cx="5343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1600">
                <a:solidFill>
                  <a:srgbClr val="98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424" name="Google Shape;424;p23"/>
            <p:cNvCxnSpPr>
              <a:stCxn id="420" idx="6"/>
              <a:endCxn id="418" idx="2"/>
            </p:cNvCxnSpPr>
            <p:nvPr/>
          </p:nvCxnSpPr>
          <p:spPr>
            <a:xfrm>
              <a:off x="1643550" y="2026225"/>
              <a:ext cx="1839600" cy="52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3"/>
            <p:cNvCxnSpPr>
              <a:stCxn id="421" idx="6"/>
              <a:endCxn id="418" idx="2"/>
            </p:cNvCxnSpPr>
            <p:nvPr/>
          </p:nvCxnSpPr>
          <p:spPr>
            <a:xfrm flipH="1" rot="10800000">
              <a:off x="1643550" y="2549375"/>
              <a:ext cx="1839600" cy="660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3"/>
            <p:cNvCxnSpPr>
              <a:stCxn id="422" idx="6"/>
              <a:endCxn id="418" idx="2"/>
            </p:cNvCxnSpPr>
            <p:nvPr/>
          </p:nvCxnSpPr>
          <p:spPr>
            <a:xfrm flipH="1" rot="10800000">
              <a:off x="1643550" y="2549325"/>
              <a:ext cx="1839600" cy="18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7" name="Google Shape;427;p23"/>
            <p:cNvSpPr txBox="1"/>
            <p:nvPr/>
          </p:nvSpPr>
          <p:spPr>
            <a:xfrm>
              <a:off x="2311425" y="1864050"/>
              <a:ext cx="3255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8" name="Google Shape;428;p23"/>
            <p:cNvSpPr txBox="1"/>
            <p:nvPr/>
          </p:nvSpPr>
          <p:spPr>
            <a:xfrm>
              <a:off x="2311425" y="1929058"/>
              <a:ext cx="10869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30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r>
                <a:rPr baseline="-25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41</a:t>
              </a:r>
              <a:endParaRPr baseline="-25000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29" name="Google Shape;429;p23"/>
            <p:cNvSpPr txBox="1"/>
            <p:nvPr/>
          </p:nvSpPr>
          <p:spPr>
            <a:xfrm>
              <a:off x="1965050" y="2508783"/>
              <a:ext cx="10869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30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r>
                <a:rPr baseline="-25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42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30" name="Google Shape;430;p23"/>
            <p:cNvSpPr txBox="1"/>
            <p:nvPr/>
          </p:nvSpPr>
          <p:spPr>
            <a:xfrm>
              <a:off x="1930713" y="3267808"/>
              <a:ext cx="10869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30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r>
                <a:rPr baseline="-25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43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431" name="Google Shape;431;p23"/>
          <p:cNvGrpSpPr/>
          <p:nvPr/>
        </p:nvGrpSpPr>
        <p:grpSpPr>
          <a:xfrm>
            <a:off x="6798650" y="3209375"/>
            <a:ext cx="2219975" cy="951088"/>
            <a:chOff x="6798650" y="3209375"/>
            <a:chExt cx="2219975" cy="951088"/>
          </a:xfrm>
        </p:grpSpPr>
        <p:cxnSp>
          <p:nvCxnSpPr>
            <p:cNvPr id="432" name="Google Shape;432;p23"/>
            <p:cNvCxnSpPr/>
            <p:nvPr/>
          </p:nvCxnSpPr>
          <p:spPr>
            <a:xfrm rot="10800000">
              <a:off x="6798650" y="3209375"/>
              <a:ext cx="420000" cy="4203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3" name="Google Shape;433;p23"/>
            <p:cNvSpPr txBox="1"/>
            <p:nvPr/>
          </p:nvSpPr>
          <p:spPr>
            <a:xfrm>
              <a:off x="6924025" y="3500463"/>
              <a:ext cx="20946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Each set of inputs k yields a cost </a:t>
              </a:r>
              <a:r>
                <a:rPr lang="en-GB" sz="13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C</a:t>
              </a:r>
              <a:r>
                <a:rPr baseline="-25000" lang="en-GB" sz="13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k</a:t>
              </a:r>
              <a:endParaRPr baseline="-25000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4" name="Google Shape;434;p23"/>
          <p:cNvGrpSpPr/>
          <p:nvPr/>
        </p:nvGrpSpPr>
        <p:grpSpPr>
          <a:xfrm>
            <a:off x="4755225" y="3436600"/>
            <a:ext cx="2265600" cy="825925"/>
            <a:chOff x="4755225" y="3436600"/>
            <a:chExt cx="2265600" cy="825925"/>
          </a:xfrm>
        </p:grpSpPr>
        <p:cxnSp>
          <p:nvCxnSpPr>
            <p:cNvPr id="435" name="Google Shape;435;p23"/>
            <p:cNvCxnSpPr/>
            <p:nvPr/>
          </p:nvCxnSpPr>
          <p:spPr>
            <a:xfrm flipH="1" rot="10800000">
              <a:off x="5668725" y="3436600"/>
              <a:ext cx="438600" cy="443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6" name="Google Shape;436;p23"/>
            <p:cNvSpPr txBox="1"/>
            <p:nvPr/>
          </p:nvSpPr>
          <p:spPr>
            <a:xfrm>
              <a:off x="4755225" y="3782225"/>
              <a:ext cx="22656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Each training set consists of n sets of inputs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7" name="Google Shape;437;p23"/>
          <p:cNvGrpSpPr/>
          <p:nvPr/>
        </p:nvGrpSpPr>
        <p:grpSpPr>
          <a:xfrm>
            <a:off x="2586975" y="3158800"/>
            <a:ext cx="2209800" cy="869088"/>
            <a:chOff x="2586975" y="3158800"/>
            <a:chExt cx="2209800" cy="869088"/>
          </a:xfrm>
        </p:grpSpPr>
        <p:cxnSp>
          <p:nvCxnSpPr>
            <p:cNvPr id="438" name="Google Shape;438;p23"/>
            <p:cNvCxnSpPr/>
            <p:nvPr/>
          </p:nvCxnSpPr>
          <p:spPr>
            <a:xfrm flipH="1" rot="10800000">
              <a:off x="4209350" y="3158800"/>
              <a:ext cx="495000" cy="4134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9" name="Google Shape;439;p23"/>
            <p:cNvSpPr txBox="1"/>
            <p:nvPr/>
          </p:nvSpPr>
          <p:spPr>
            <a:xfrm>
              <a:off x="2586975" y="3436588"/>
              <a:ext cx="2209800" cy="5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The total cost of our model is just the average of the cost of the inputs of the whole </a:t>
              </a: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training</a:t>
              </a: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set 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40" name="Google Shape;440;p23"/>
          <p:cNvSpPr txBox="1"/>
          <p:nvPr/>
        </p:nvSpPr>
        <p:spPr>
          <a:xfrm>
            <a:off x="1865400" y="4373100"/>
            <a:ext cx="693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Goal: find                                   so that we can set                                                                          .</a:t>
            </a:r>
            <a:endParaRPr sz="1300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Because the gradient is linear, we need only care about </a:t>
            </a:r>
            <a:r>
              <a:rPr lang="en-GB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aseline="-25000" lang="en-GB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 baseline="-25000" sz="13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1" name="Google Shape;441;p23"/>
          <p:cNvGrpSpPr/>
          <p:nvPr/>
        </p:nvGrpSpPr>
        <p:grpSpPr>
          <a:xfrm>
            <a:off x="2725050" y="4412575"/>
            <a:ext cx="4642075" cy="310750"/>
            <a:chOff x="2725050" y="4412575"/>
            <a:chExt cx="4642075" cy="310750"/>
          </a:xfrm>
        </p:grpSpPr>
        <p:pic>
          <p:nvPicPr>
            <p:cNvPr id="442" name="Google Shape;442;p23" title="[255,255,255,&quot;https://www.codecogs.com/eqnedit.php?latex=%5B-%5Ceta%5Cnabla%20%7B%5Ccolor%7BDarkRed%7D%20C%20%7D%5D%5E%7Bl%7D_%7Bij%7D%20#0&quot;]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25050" y="4412575"/>
              <a:ext cx="952125" cy="31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3" title="[255,255,255,&quot;https://www.codecogs.com/eqnedit.php?latex=%20%7B%5Ccolor%7BOrange%7Dw%5El%20_%7Bij%7D%7D%20%5Cto%20%20%7B%5Ccolor%7BOrange%7Dw%5El%20_%7Bij%7D%7D%20%2B%20%5B-%5Ceta%5Cnabla%20%7B%5Ccolor%7BDarkRed%7D%20C%20%7D%5D%5E%7Bl%7D_%7Bij%7D%20#0&quot;]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01525" y="4415073"/>
              <a:ext cx="2265600" cy="305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23"/>
          <p:cNvSpPr/>
          <p:nvPr/>
        </p:nvSpPr>
        <p:spPr>
          <a:xfrm>
            <a:off x="6712825" y="3245400"/>
            <a:ext cx="2245860" cy="1905606"/>
          </a:xfrm>
          <a:prstGeom prst="flowChartMultidocument">
            <a:avLst/>
          </a:prstGeom>
          <a:solidFill>
            <a:schemeClr val="accent4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NB!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Ideally, our training set = whole train data. However, that is costly, so we train the AI using random batches of smaller training sets </a:t>
            </a:r>
            <a:endParaRPr baseline="30000" sz="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45" name="Google Shape;445;p23" title="[255,255,255,&quot;https://www.codecogs.com/eqnedit.php?latex=%20%7B%5Ccolor%7BYellow%7D%20N%5El%20_i%7D%20%20%20%3D%20%7B%5Ccolor%7BEmerald%7D%20%5Csigma(%7D%20%5Csum%5Climits_%7Bj%3D0%7D%5E%7B%5Ctext%7Ball%7D%7D%20%7B%5Ccolor%7BOrange%7Dw%5E%7Bl%7D_%7Bij%7D%7D%20%20%7B%5Ccolor%7BYellow%7D%20N%5E%7Bl-1%7D_%7Bj%7D%7D%7B%5Ccolor%7BEmerald%7D%20)%7D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475" y="1559400"/>
            <a:ext cx="3012425" cy="10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3" title="[255,255,255,&quot;https://www.codecogs.com/eqnedit.php?latex=%20%7B%5Ccolor%7BDarkRed%7DC(%7D%20%7B%5Ccolor%7BOrange%7D%5C%7Bw%5El_%7Bij%7D%5C%7D%7D%20%7B%5Ccolor%7BDarkRed%7D)%7D%20%20%20%20%3D%20%5Cfrac%7B1%7D%7Bn%7D%5Csum%5Climits_%7Bk%20%3D%201%7D%5E%7Bn%7D%7B%5Ccolor%7BDarkRed%7DC_k(%7D%20%7B%5Ccolor%7BOrange%7D%20%5C%7Bw%5El_%7Bij%7D%5C%7D%7D%20%2C%20%7B%5Ccolor%7BYellow%7D%5C%7BN%5El%20_i%5C%7D)%7D%20%20%20%20%20%20%2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9350" y="2628550"/>
            <a:ext cx="4054363" cy="7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an AI: calculating the gradient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24"/>
          <p:cNvGrpSpPr/>
          <p:nvPr/>
        </p:nvGrpSpPr>
        <p:grpSpPr>
          <a:xfrm>
            <a:off x="983550" y="1696225"/>
            <a:ext cx="3159578" cy="3026300"/>
            <a:chOff x="983550" y="1696225"/>
            <a:chExt cx="3159578" cy="3026300"/>
          </a:xfrm>
        </p:grpSpPr>
        <p:grpSp>
          <p:nvGrpSpPr>
            <p:cNvPr id="453" name="Google Shape;453;p24"/>
            <p:cNvGrpSpPr/>
            <p:nvPr/>
          </p:nvGrpSpPr>
          <p:grpSpPr>
            <a:xfrm>
              <a:off x="983550" y="1696225"/>
              <a:ext cx="3159578" cy="3026300"/>
              <a:chOff x="1424150" y="1919900"/>
              <a:chExt cx="3159578" cy="3026300"/>
            </a:xfrm>
          </p:grpSpPr>
          <p:sp>
            <p:nvSpPr>
              <p:cNvPr id="454" name="Google Shape;454;p24"/>
              <p:cNvSpPr/>
              <p:nvPr/>
            </p:nvSpPr>
            <p:spPr>
              <a:xfrm>
                <a:off x="3923728" y="2443145"/>
                <a:ext cx="660000" cy="660000"/>
              </a:xfrm>
              <a:prstGeom prst="ellipse">
                <a:avLst/>
              </a:prstGeom>
              <a:solidFill>
                <a:srgbClr val="EECE1A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rgbClr val="98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N</a:t>
                </a:r>
                <a:r>
                  <a:rPr baseline="-25000" lang="en-GB" sz="1600">
                    <a:solidFill>
                      <a:srgbClr val="98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4</a:t>
                </a:r>
                <a:r>
                  <a:rPr baseline="30000" lang="en-GB" sz="1600">
                    <a:solidFill>
                      <a:srgbClr val="980000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3</a:t>
                </a:r>
                <a:endParaRPr>
                  <a:solidFill>
                    <a:srgbClr val="980000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grpSp>
            <p:nvGrpSpPr>
              <p:cNvPr id="455" name="Google Shape;455;p24"/>
              <p:cNvGrpSpPr/>
              <p:nvPr/>
            </p:nvGrpSpPr>
            <p:grpSpPr>
              <a:xfrm>
                <a:off x="1424150" y="1919900"/>
                <a:ext cx="660000" cy="3026300"/>
                <a:chOff x="1424150" y="1919900"/>
                <a:chExt cx="660000" cy="3026300"/>
              </a:xfrm>
            </p:grpSpPr>
            <p:sp>
              <p:nvSpPr>
                <p:cNvPr id="456" name="Google Shape;456;p24"/>
                <p:cNvSpPr/>
                <p:nvPr/>
              </p:nvSpPr>
              <p:spPr>
                <a:xfrm>
                  <a:off x="1424150" y="1919900"/>
                  <a:ext cx="660000" cy="660000"/>
                </a:xfrm>
                <a:prstGeom prst="ellipse">
                  <a:avLst/>
                </a:prstGeom>
                <a:solidFill>
                  <a:srgbClr val="EECE1A">
                    <a:alpha val="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N</a:t>
                  </a:r>
                  <a:r>
                    <a:rPr baseline="-25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1</a:t>
                  </a:r>
                  <a:r>
                    <a:rPr baseline="30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7" name="Google Shape;457;p24"/>
                <p:cNvSpPr/>
                <p:nvPr/>
              </p:nvSpPr>
              <p:spPr>
                <a:xfrm>
                  <a:off x="1424150" y="3103050"/>
                  <a:ext cx="660000" cy="660000"/>
                </a:xfrm>
                <a:prstGeom prst="ellipse">
                  <a:avLst/>
                </a:prstGeom>
                <a:solidFill>
                  <a:srgbClr val="EECE1A">
                    <a:alpha val="7089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N</a:t>
                  </a:r>
                  <a:r>
                    <a:rPr baseline="-25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r>
                    <a:rPr baseline="30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endParaRPr b="1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8" name="Google Shape;458;p24"/>
                <p:cNvSpPr/>
                <p:nvPr/>
              </p:nvSpPr>
              <p:spPr>
                <a:xfrm>
                  <a:off x="1424150" y="4286200"/>
                  <a:ext cx="660000" cy="660000"/>
                </a:xfrm>
                <a:prstGeom prst="ellipse">
                  <a:avLst/>
                </a:prstGeom>
                <a:solidFill>
                  <a:srgbClr val="EECE1A">
                    <a:alpha val="3354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N</a:t>
                  </a:r>
                  <a:r>
                    <a:rPr baseline="-25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3</a:t>
                  </a:r>
                  <a:r>
                    <a:rPr baseline="30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endParaRPr b="1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sp>
          <p:nvSpPr>
            <p:cNvPr id="459" name="Google Shape;459;p24"/>
            <p:cNvSpPr txBox="1"/>
            <p:nvPr/>
          </p:nvSpPr>
          <p:spPr>
            <a:xfrm>
              <a:off x="1109250" y="1845150"/>
              <a:ext cx="5343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1600">
                <a:solidFill>
                  <a:srgbClr val="98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cxnSp>
          <p:nvCxnSpPr>
            <p:cNvPr id="460" name="Google Shape;460;p24"/>
            <p:cNvCxnSpPr>
              <a:stCxn id="456" idx="6"/>
              <a:endCxn id="454" idx="2"/>
            </p:cNvCxnSpPr>
            <p:nvPr/>
          </p:nvCxnSpPr>
          <p:spPr>
            <a:xfrm>
              <a:off x="1643550" y="2026225"/>
              <a:ext cx="1839600" cy="52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24"/>
            <p:cNvCxnSpPr>
              <a:stCxn id="457" idx="6"/>
              <a:endCxn id="454" idx="2"/>
            </p:cNvCxnSpPr>
            <p:nvPr/>
          </p:nvCxnSpPr>
          <p:spPr>
            <a:xfrm flipH="1" rot="10800000">
              <a:off x="1643550" y="2549375"/>
              <a:ext cx="1839600" cy="660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24"/>
            <p:cNvCxnSpPr>
              <a:stCxn id="458" idx="6"/>
              <a:endCxn id="454" idx="2"/>
            </p:cNvCxnSpPr>
            <p:nvPr/>
          </p:nvCxnSpPr>
          <p:spPr>
            <a:xfrm flipH="1" rot="10800000">
              <a:off x="1643550" y="2549325"/>
              <a:ext cx="1839600" cy="18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24"/>
            <p:cNvSpPr txBox="1"/>
            <p:nvPr/>
          </p:nvSpPr>
          <p:spPr>
            <a:xfrm>
              <a:off x="2311425" y="1864050"/>
              <a:ext cx="3255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4" name="Google Shape;464;p24"/>
            <p:cNvSpPr txBox="1"/>
            <p:nvPr/>
          </p:nvSpPr>
          <p:spPr>
            <a:xfrm>
              <a:off x="2311425" y="1929058"/>
              <a:ext cx="10869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30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r>
                <a:rPr baseline="-25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41</a:t>
              </a:r>
              <a:endParaRPr baseline="-25000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65" name="Google Shape;465;p24"/>
            <p:cNvSpPr txBox="1"/>
            <p:nvPr/>
          </p:nvSpPr>
          <p:spPr>
            <a:xfrm>
              <a:off x="1965050" y="2508783"/>
              <a:ext cx="10869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30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r>
                <a:rPr baseline="-25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42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66" name="Google Shape;466;p24"/>
            <p:cNvSpPr txBox="1"/>
            <p:nvPr/>
          </p:nvSpPr>
          <p:spPr>
            <a:xfrm>
              <a:off x="1930713" y="3267808"/>
              <a:ext cx="10869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w</a:t>
              </a:r>
              <a:r>
                <a:rPr baseline="30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r>
                <a:rPr baseline="-25000"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43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467" name="Google Shape;467;p24"/>
          <p:cNvSpPr txBox="1"/>
          <p:nvPr/>
        </p:nvSpPr>
        <p:spPr>
          <a:xfrm>
            <a:off x="4602500" y="1565800"/>
            <a:ext cx="881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4561825" y="1914475"/>
            <a:ext cx="833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9" name="Google Shape;469;p24" title="[255,255,255,&quot;https://www.codecogs.com/eqnedit.php?latex=%3D%7B%5Ccolor%7BEmerald%7D%20%5Csigma(%5Cblacksquare%20)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725" y="1027714"/>
            <a:ext cx="447608" cy="14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24"/>
          <p:cNvGrpSpPr/>
          <p:nvPr/>
        </p:nvGrpSpPr>
        <p:grpSpPr>
          <a:xfrm>
            <a:off x="4656785" y="1326947"/>
            <a:ext cx="1384386" cy="670640"/>
            <a:chOff x="4656785" y="1326947"/>
            <a:chExt cx="1384386" cy="670640"/>
          </a:xfrm>
        </p:grpSpPr>
        <p:pic>
          <p:nvPicPr>
            <p:cNvPr id="471" name="Google Shape;471;p24" title="[255,255,255,&quot;https://www.codecogs.com/eqnedit.php?latex=%5B-%5Ceta%5Cnabla%20%7B%5Ccolor%7BDarkRed%7D%20C%20%7D%5D%5E%7Bl%7D_%7Bij%7D%20%3D#0&quot;]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6785" y="1326947"/>
              <a:ext cx="1384386" cy="341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24"/>
            <p:cNvSpPr txBox="1"/>
            <p:nvPr/>
          </p:nvSpPr>
          <p:spPr>
            <a:xfrm>
              <a:off x="5314225" y="1455188"/>
              <a:ext cx="677400" cy="5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k</a:t>
              </a:r>
              <a:endParaRPr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73" name="Google Shape;473;p24"/>
          <p:cNvSpPr txBox="1"/>
          <p:nvPr/>
        </p:nvSpPr>
        <p:spPr>
          <a:xfrm>
            <a:off x="3238250" y="3050250"/>
            <a:ext cx="14100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Thus: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74" name="Google Shape;474;p24"/>
          <p:cNvGrpSpPr/>
          <p:nvPr/>
        </p:nvGrpSpPr>
        <p:grpSpPr>
          <a:xfrm>
            <a:off x="2019300" y="4283925"/>
            <a:ext cx="4276800" cy="814425"/>
            <a:chOff x="2019300" y="4283925"/>
            <a:chExt cx="4276800" cy="814425"/>
          </a:xfrm>
        </p:grpSpPr>
        <p:sp>
          <p:nvSpPr>
            <p:cNvPr id="475" name="Google Shape;475;p24"/>
            <p:cNvSpPr txBox="1"/>
            <p:nvPr/>
          </p:nvSpPr>
          <p:spPr>
            <a:xfrm>
              <a:off x="2019300" y="4591050"/>
              <a:ext cx="4276800" cy="5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Now we need to find this bad boy; then we will be done!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76" name="Google Shape;476;p24"/>
            <p:cNvCxnSpPr/>
            <p:nvPr/>
          </p:nvCxnSpPr>
          <p:spPr>
            <a:xfrm flipH="1" rot="10800000">
              <a:off x="4800600" y="4283925"/>
              <a:ext cx="194100" cy="450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477" name="Google Shape;477;p24" title="[255,255,255,&quot;https://www.codecogs.com/eqnedit.php?latex=%20%7B%5Ccolor%7BYellow%7D%20N%5El%20_i%7D%20%20%20%3D%20%7B%5Ccolor%7BEmerald%7D%20%5Csigma(%7D%20%5Csum%5Climits_%7Bj%3D0%7D%5E%7B%5Ctext%7Ball%7D%7D%20%7B%5Ccolor%7BOrange%7Dw%5E%7Bl%7D_%7Bij%7D%7D%20%20%7B%5Ccolor%7BYellow%7D%20N%5E%7Bl-1%7D_%7Bj%7D%7D%7B%5Ccolor%7BEmerald%7D%20)%7D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824" y="841075"/>
            <a:ext cx="1533100" cy="52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 title="[255,255,255,&quot;https://www.codecogs.com/eqnedit.php?latex=%20%7B%5Ccolor%7BDarkRed%7DC(%7D%20%7B%5Ccolor%7BOrange%7D%5C%7Bw%5El_%7Bij%7D%5C%7D%7D%20%7B%5Ccolor%7BDarkRed%7D)%7D%20%20%20%20%3D%20%5Cfrac%7B1%7D%7Bn%7D%5Csum%5Climits_%7Bk%20%3D%201%7D%5E%7Bn%7D%7B%5Ccolor%7BDarkRed%7DC_k(%7D%20%7B%5Ccolor%7BOrange%7D%20%5C%7Bw%5El_%7Bij%7D%5C%7D%7D%20%2C%20%7B%5Ccolor%7BYellow%7D%5C%7BN%5El%20_i%5C%7D)%7D%20%20%20%20%20%20%2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8900" y="1362900"/>
            <a:ext cx="2201426" cy="4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4" title="[255,255,255,&quot;https://www.codecogs.com/eqnedit.php?latex=%5Cfrac%7B%20%5Cpartial%20%7B%5Ccolor%7BDarkRed%7D%20C_k%7D%20%7D%7B%5Cpartial%20%7B%20%5Ccolor%7BOrange%7Dw%5El%20_%7Bij%7D%20%7D%20%7D%20%3D%20%5Cfrac%7B%20%5Cpartial%20%7B%5Ccolor%7BDarkRed%7D%20C_k%7D%20%7D%7B%5Cpartial%20%7B%20%5Ccolor%7BYellow%7DN%5El%20_i%20%7D%20%7D%5Cfrac%7B%20%5Cpartial%20%7B%5Ccolor%7BYellow%7D%20N%5El_i%7D%20%7D%7B%5Cpartial%20%7B%20%5Ccolor%7BOrange%7Dw%5El%20_%7Bij%7D%20%7D%20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9025" y="1135626"/>
            <a:ext cx="2057897" cy="7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4" title="[255,255,255,&quot;https://www.codecogs.com/eqnedit.php?latex=%5Cfrac%7B%20%5Cpartial%20%7B%5Ccolor%7BYellow%7D%20N%5El_i%7D%20%7D%7B%5Cpartial%20%7B%20%5Ccolor%7BOrange%7Dw%5El%20_%7Bij%7D%20%7D%20%7D%20%3D%20%5Cfrac%7B%20%5Cpartial%20%7B%5Ccolor%7BEmerald%7D%20%5Csigma(%5Cblacksquare%20)%7D%20%7D%7B%5Cpartial%20%7B%20%5Ccolor%7BEmerald%7D%5Cblacksquare%20%20%7D%20%7D%20%5Cfrac%7B%20%5Cpartial%20%7B%5Ccolor%7BEmerald%7D%20%5Cblacksquare%20%7D%20%7D%7B%5Cpartial%20%7B%20%5Ccolor%7BOrange%7Dw%5El%20_%7Bij%7D%20%7D%20%7D%20%3D%20%7B%5Ccolor%7BEmerald%7D%20%5Csigma'(%5Cblacksquare%20)%7D%20%20%7B%5Ccolor%7BYellow%7D%20N%5E%7Bl-1%7D_j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8750" y="2389075"/>
            <a:ext cx="4106217" cy="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4" title="[255,255,255,&quot;https://www.codecogs.com/eqnedit.php?latex=%5Cfrac%7B%20%5Cpartial%20%7B%5Ccolor%7BDarkRed%7D%20C_k%7D%20%7D%7B%5Cpartial%20%7B%20%5Ccolor%7BOrange%7Dw%5El%20_%7Bij%7D%20%7D%20%7D%20%3D%20%5Cfrac%7B%20%5Cpartial%20%7B%5Ccolor%7BDarkRed%7D%20C_k%7D%20%7D%7B%5Cpartial%20%7B%20%5Ccolor%7BYellow%7DN%5El%20_%7Bi%7D%20%7D%20%7D%20%7B%5Ccolor%7BEmerald%7D%5Csigma'(%7D%20%5Csum%5Climits_%7Bj%3D0%7D%20%5E%7B%7B%5Ctext%7Ball%7D%7D%7D%20%7B%20%5Ccolor%7BOrange%7Dw%5El%20_%7Bij%7D%20%7D%7B%20%5Ccolor%7BYellow%7DN%5E%7Bl-1%7D%20_%7Bj%7D%20%7D%7B%5Ccolor%7BEmerald%7D)%7D%7B%5Ccolor%7BYellow%7DN%5E%7Bl-1%7D%20_%7Bi%7D%20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6400" y="3464125"/>
            <a:ext cx="3767694" cy="8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an AI: calculating the gradient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 txBox="1"/>
          <p:nvPr/>
        </p:nvSpPr>
        <p:spPr>
          <a:xfrm>
            <a:off x="4602500" y="1565800"/>
            <a:ext cx="881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8" name="Google Shape;488;p25" title="[255,255,255,&quot;https://www.codecogs.com/eqnedit.php?latex=%20%7B%5Ccolor%7BYellow%7D%20N%5El%20_i%7D%20%20%20%3D%20%7B%5Ccolor%7BEmerald%7D%20%5Csigma(%7D%20%5Csum%5Climits_%7Bj%3D0%7D%5E%7B%5Ctext%7Ball%7D%7D%20%7B%5Ccolor%7BOrange%7Dw%5E%7Bl%7D_%7Bij%7D%7D%20%20%7B%5Ccolor%7BYellow%7D%20N%5E%7Bl-1%7D_%7Bj%7D%7D%7B%5Ccolor%7BEmerald%7D%20)%7D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824" y="841075"/>
            <a:ext cx="1533100" cy="52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5" title="[255,255,255,&quot;https://www.codecogs.com/eqnedit.php?latex=%20%7B%5Ccolor%7BDarkRed%7DC(%7D%20%7B%5Ccolor%7BOrange%7D%5C%7Bw%5El_%7Bij%7D%5C%7D%7D%20%7B%5Ccolor%7BDarkRed%7D)%7D%20%20%20%20%3D%20%5Cfrac%7B1%7D%7Bn%7D%5Csum%5Climits_%7Bk%20%3D%201%7D%5E%7Bn%7D%7B%5Ccolor%7BDarkRed%7DC_k(%7D%20%7B%5Ccolor%7BOrange%7D%20%5C%7Bw%5El_%7Bij%7D%5C%7D%7D%20%2C%20%7B%5Ccolor%7BYellow%7D%5C%7BN%5El%20_i%5C%7D)%7D%20%20%20%20%20%20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900" y="1362900"/>
            <a:ext cx="2201426" cy="4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5" title="[255,255,255,&quot;https://www.codecogs.com/eqnedit.php?latex=%5Cfrac%7B%20%5Cpartial%20%7B%5Ccolor%7BDarkRed%7D%20C_k%7D%20%7D%7B%5Cpartial%20%7B%20%5Ccolor%7BYellow%7DN%5El%20_i%20%7D%20%7D%20%3D%20%5Csum%5Climits_%7Bj%20%3D%201%7D%5E%7B%5Ctext%7Ball%7D%7D%5Cfrac%7B%20%5Cpartial%20%7B%5Ccolor%7BDarkRed%7D%20C_k%7D%20%7D%7B%5Cpartial%20%7B%20%5Ccolor%7BYellow%7DN%5E%7Bl%2B1%7D%20_j%20%7D%20%7D%5Cfrac%7B%20%5Cpartial%20%7B%5Ccolor%7BYellow%7D%20N%5E%7Bl%2B1%7D_j%7D%20%7D%7B%5Cpartial%20%7B%20%5Ccolor%7BYellow%7DN%5El%20_i%20%7D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725" y="1177325"/>
            <a:ext cx="2708001" cy="789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25"/>
          <p:cNvGrpSpPr/>
          <p:nvPr/>
        </p:nvGrpSpPr>
        <p:grpSpPr>
          <a:xfrm>
            <a:off x="3742575" y="2977650"/>
            <a:ext cx="4272353" cy="1265754"/>
            <a:chOff x="3742575" y="2977650"/>
            <a:chExt cx="4272353" cy="1265754"/>
          </a:xfrm>
        </p:grpSpPr>
        <p:sp>
          <p:nvSpPr>
            <p:cNvPr id="492" name="Google Shape;492;p25"/>
            <p:cNvSpPr txBox="1"/>
            <p:nvPr/>
          </p:nvSpPr>
          <p:spPr>
            <a:xfrm>
              <a:off x="3972700" y="2977650"/>
              <a:ext cx="5820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Thus: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93" name="Google Shape;493;p25" title="[255,255,255,&quot;https://www.codecogs.com/eqnedit.php?latex=%20%5Cfrac%7B%20%5Cpartial%20%7B%5Ccolor%7BDarkRed%7D%20C_k%7D%20%7D%7B%5Cpartial%20%7B%20%5Ccolor%7BYellow%7DN%5El%20_i%20%7D%20%7D%20%3D%20%5Csum%5Climits_%7Bj%20%3D%201%7D%5E%7B%5Ctext%7Ball%7D%7D%5Cfrac%7B%20%5Cpartial%20%7B%5Ccolor%7BDarkRed%7D%20C_k%7D%20%7D%7B%5Cpartial%20%7B%20%5Ccolor%7BYellow%7DN%5E%7Bl%2B1%7D%20_j%20%7D%20%7D%20%7B%5Ccolor%7BEmerald%7D%20%5Csigma'(%5Csum%5Climits_%7Bk%20%3D%200%7D%5E%7B%5Ctext%7Ball%7D%7D%20%7B%5Ccolor%7BOrange%7D%20w%5E%7Bl%2B1%7D_%7Bjk%7D%7D%20%20%7B%20%5Ccolor%7BYellow%7DN%5El%20_k%20%7D)%7D%20%7B%5Ccolor%7BOrange%7D%20w%5E%7Bl%2B1%7D_%7Bji%7D%7D%20#0&quot;]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42575" y="3424329"/>
              <a:ext cx="4272353" cy="8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" name="Google Shape;494;p25"/>
          <p:cNvGrpSpPr/>
          <p:nvPr/>
        </p:nvGrpSpPr>
        <p:grpSpPr>
          <a:xfrm>
            <a:off x="4439625" y="1966800"/>
            <a:ext cx="3841308" cy="1061475"/>
            <a:chOff x="4439625" y="1966800"/>
            <a:chExt cx="3841308" cy="1061475"/>
          </a:xfrm>
        </p:grpSpPr>
        <p:sp>
          <p:nvSpPr>
            <p:cNvPr id="495" name="Google Shape;495;p25"/>
            <p:cNvSpPr txBox="1"/>
            <p:nvPr/>
          </p:nvSpPr>
          <p:spPr>
            <a:xfrm>
              <a:off x="4439625" y="1966800"/>
              <a:ext cx="5145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But: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96" name="Google Shape;496;p25" title="[255,255,255,&quot;https://www.codecogs.com/eqnedit.php?latex=%5Cfrac%7B%20%5Cpartial%20%7B%5Ccolor%7BYellow%7D%20N%5E%7Bl%2B1%7D_j%7D%20%7D%7B%5Cpartial%20%7B%20%5Ccolor%7BYellow%7DN%5El%20_i%20%7D%7D%20%3D%20%20%5Cfrac%7B%20%5Cpartial%20%7B%5Ccolor%7BEmerald%7D%20%5Csigma(%5Cblacksquare)%7D%20%7D%7B%5Cpartial%20%7B%20%5Ccolor%7BEmerald%7D%5Cblacksquare%20%7D%7D%20%5Cfrac%7B%20%5Cpartial%20%7B%5Ccolor%7BEmerald%7D%20%5Cblacksquare%7D%20%7D%7B%5Cpartial%20%7B%20%5Ccolor%7BYellow%7DN%5El%20_i%20%7D%7D%20%3D%20%7B%5Ccolor%7BEmerald%7D%20%5Csigma'(%5Cblacksquare)%7D%20%7B%5Ccolor%7BOrange%7D%20w%5E%7Bl%2B1%7D_%7Bji%7D%7D#0&quot;]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02500" y="2357200"/>
              <a:ext cx="3678433" cy="671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7" name="Google Shape;497;p25"/>
          <p:cNvGrpSpPr/>
          <p:nvPr/>
        </p:nvGrpSpPr>
        <p:grpSpPr>
          <a:xfrm>
            <a:off x="1633076" y="3833867"/>
            <a:ext cx="2414071" cy="1229009"/>
            <a:chOff x="1633076" y="3833867"/>
            <a:chExt cx="2414071" cy="1229009"/>
          </a:xfrm>
        </p:grpSpPr>
        <p:cxnSp>
          <p:nvCxnSpPr>
            <p:cNvPr id="498" name="Google Shape;498;p25"/>
            <p:cNvCxnSpPr>
              <a:stCxn id="493" idx="1"/>
            </p:cNvCxnSpPr>
            <p:nvPr/>
          </p:nvCxnSpPr>
          <p:spPr>
            <a:xfrm flipH="1">
              <a:off x="2456775" y="3833867"/>
              <a:ext cx="1285800" cy="680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99" name="Google Shape;499;p25" title="[255,255,255,&quot;https://www.codecogs.com/eqnedit.php?latex=%5Cfrac%7B%20%5Cpartial%20%7B%5Ccolor%7BDarkRed%7D%20C_k%7D%20%7D%7B%5Cpartial%20%7B%20%5Ccolor%7BOrange%7Dw%5El%20_%7Bij%7D%20%7D%20%7D%20%3D%20%5Cfrac%7B%20%5Cpartial%20%7B%5Ccolor%7BDarkRed%7D%20C_k%7D%20%7D%7B%5Cpartial%20%7B%20%5Ccolor%7BYellow%7DN%5El%20_%7Bi%7D%20%7D%20%7D%20%7B%5Ccolor%7BEmerald%7D%5Csigma'(%7D%20%5Csum%5Climits_%7Bj%3D0%7D%20%5E%7B%7B%5Ctext%7Ball%7D%7D%7D%20%7B%20%5Ccolor%7BOrange%7Dw%5El%20_%7Bij%7D%20%7D%7B%20%5Ccolor%7BYellow%7DN%5E%7Bl-1%7D%20_%7Bj%7D%20%7D%7B%5Ccolor%7BEmerald%7D)%7D%7B%5Ccolor%7BYellow%7DN%5E%7Bl-1%7D%20_%7Bi%7D%20%7D#0&quot;]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633076" y="4541050"/>
              <a:ext cx="2414071" cy="521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" name="Google Shape;500;p25"/>
          <p:cNvGrpSpPr/>
          <p:nvPr/>
        </p:nvGrpSpPr>
        <p:grpSpPr>
          <a:xfrm>
            <a:off x="573353" y="1937775"/>
            <a:ext cx="2220722" cy="2305625"/>
            <a:chOff x="1229828" y="1717050"/>
            <a:chExt cx="2220722" cy="2305625"/>
          </a:xfrm>
        </p:grpSpPr>
        <p:grpSp>
          <p:nvGrpSpPr>
            <p:cNvPr id="501" name="Google Shape;501;p25"/>
            <p:cNvGrpSpPr/>
            <p:nvPr/>
          </p:nvGrpSpPr>
          <p:grpSpPr>
            <a:xfrm>
              <a:off x="1229828" y="1717050"/>
              <a:ext cx="2220722" cy="2305625"/>
              <a:chOff x="1229828" y="1717050"/>
              <a:chExt cx="2220722" cy="2305625"/>
            </a:xfrm>
          </p:grpSpPr>
          <p:grpSp>
            <p:nvGrpSpPr>
              <p:cNvPr id="502" name="Google Shape;502;p25"/>
              <p:cNvGrpSpPr/>
              <p:nvPr/>
            </p:nvGrpSpPr>
            <p:grpSpPr>
              <a:xfrm>
                <a:off x="1229828" y="1717050"/>
                <a:ext cx="2220722" cy="2305625"/>
                <a:chOff x="1670428" y="1940725"/>
                <a:chExt cx="2220722" cy="2305625"/>
              </a:xfrm>
            </p:grpSpPr>
            <p:sp>
              <p:nvSpPr>
                <p:cNvPr id="503" name="Google Shape;503;p25"/>
                <p:cNvSpPr/>
                <p:nvPr/>
              </p:nvSpPr>
              <p:spPr>
                <a:xfrm>
                  <a:off x="1670428" y="2578858"/>
                  <a:ext cx="660000" cy="660000"/>
                </a:xfrm>
                <a:prstGeom prst="ellipse">
                  <a:avLst/>
                </a:prstGeom>
                <a:solidFill>
                  <a:srgbClr val="EECE1A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N</a:t>
                  </a:r>
                  <a:r>
                    <a:rPr baseline="-25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4</a:t>
                  </a:r>
                  <a:r>
                    <a:rPr baseline="30000" lang="en-GB" sz="1600">
                      <a:solidFill>
                        <a:srgbClr val="98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3</a:t>
                  </a:r>
                  <a:endParaRPr>
                    <a:solidFill>
                      <a:srgbClr val="980000"/>
                    </a:solidFill>
                    <a:latin typeface="Cambria Math"/>
                    <a:ea typeface="Cambria Math"/>
                    <a:cs typeface="Cambria Math"/>
                    <a:sym typeface="Cambria Math"/>
                  </a:endParaRPr>
                </a:p>
              </p:txBody>
            </p:sp>
            <p:grpSp>
              <p:nvGrpSpPr>
                <p:cNvPr id="504" name="Google Shape;504;p25"/>
                <p:cNvGrpSpPr/>
                <p:nvPr/>
              </p:nvGrpSpPr>
              <p:grpSpPr>
                <a:xfrm>
                  <a:off x="3150925" y="1940725"/>
                  <a:ext cx="740225" cy="2305625"/>
                  <a:chOff x="3150925" y="1940725"/>
                  <a:chExt cx="740225" cy="2305625"/>
                </a:xfrm>
              </p:grpSpPr>
              <p:sp>
                <p:nvSpPr>
                  <p:cNvPr id="505" name="Google Shape;505;p25"/>
                  <p:cNvSpPr/>
                  <p:nvPr/>
                </p:nvSpPr>
                <p:spPr>
                  <a:xfrm>
                    <a:off x="3203525" y="1940725"/>
                    <a:ext cx="660000" cy="660000"/>
                  </a:xfrm>
                  <a:prstGeom prst="ellipse">
                    <a:avLst/>
                  </a:prstGeom>
                  <a:solidFill>
                    <a:srgbClr val="EECE1A">
                      <a:alpha val="0"/>
                    </a:srgbClr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1600">
                        <a:solidFill>
                          <a:srgbClr val="980000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rPr>
                      <a:t>N</a:t>
                    </a:r>
                    <a:r>
                      <a:rPr baseline="-25000" lang="en-GB" sz="1600">
                        <a:solidFill>
                          <a:srgbClr val="980000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rPr>
                      <a:t>6</a:t>
                    </a:r>
                    <a:r>
                      <a:rPr baseline="30000" lang="en-GB" sz="1600">
                        <a:solidFill>
                          <a:srgbClr val="980000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rPr>
                      <a:t>4</a:t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06" name="Google Shape;506;p25"/>
                  <p:cNvSpPr/>
                  <p:nvPr/>
                </p:nvSpPr>
                <p:spPr>
                  <a:xfrm>
                    <a:off x="3231150" y="2841000"/>
                    <a:ext cx="660000" cy="660000"/>
                  </a:xfrm>
                  <a:prstGeom prst="ellipse">
                    <a:avLst/>
                  </a:prstGeom>
                  <a:solidFill>
                    <a:srgbClr val="EECE1A">
                      <a:alpha val="70890"/>
                    </a:srgbClr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1600">
                        <a:solidFill>
                          <a:srgbClr val="980000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rPr>
                      <a:t>N</a:t>
                    </a:r>
                    <a:r>
                      <a:rPr baseline="-25000" lang="en-GB" sz="1600">
                        <a:solidFill>
                          <a:srgbClr val="980000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rPr>
                      <a:t>7</a:t>
                    </a:r>
                    <a:r>
                      <a:rPr baseline="30000" lang="en-GB" sz="1600">
                        <a:solidFill>
                          <a:srgbClr val="980000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rPr>
                      <a:t>4</a:t>
                    </a:r>
                    <a:endParaRPr b="1" sz="1200">
                      <a:solidFill>
                        <a:srgbClr val="980000"/>
                      </a:solidFill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07" name="Google Shape;507;p25"/>
                  <p:cNvSpPr/>
                  <p:nvPr/>
                </p:nvSpPr>
                <p:spPr>
                  <a:xfrm>
                    <a:off x="3150925" y="3586350"/>
                    <a:ext cx="660000" cy="660000"/>
                  </a:xfrm>
                  <a:prstGeom prst="ellipse">
                    <a:avLst/>
                  </a:prstGeom>
                  <a:solidFill>
                    <a:srgbClr val="EECE1A">
                      <a:alpha val="33540"/>
                    </a:srgbClr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1600">
                        <a:solidFill>
                          <a:srgbClr val="980000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rPr>
                      <a:t>N</a:t>
                    </a:r>
                    <a:r>
                      <a:rPr baseline="-25000" lang="en-GB" sz="1600">
                        <a:solidFill>
                          <a:srgbClr val="980000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rPr>
                      <a:t>8</a:t>
                    </a:r>
                    <a:r>
                      <a:rPr baseline="30000" lang="en-GB" sz="1600">
                        <a:solidFill>
                          <a:srgbClr val="980000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rPr>
                      <a:t>4</a:t>
                    </a:r>
                    <a:endParaRPr b="1" sz="1200">
                      <a:solidFill>
                        <a:srgbClr val="980000"/>
                      </a:solidFill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508" name="Google Shape;508;p25"/>
              <p:cNvSpPr txBox="1"/>
              <p:nvPr/>
            </p:nvSpPr>
            <p:spPr>
              <a:xfrm>
                <a:off x="1948678" y="1964825"/>
                <a:ext cx="7554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chemeClr val="accent6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30000" lang="en-GB" sz="1600">
                    <a:solidFill>
                      <a:schemeClr val="accent6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4</a:t>
                </a:r>
                <a:r>
                  <a:rPr baseline="-25000" lang="en-GB" sz="1600">
                    <a:solidFill>
                      <a:schemeClr val="accent6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64</a:t>
                </a:r>
                <a:endParaRPr baseline="-25000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509" name="Google Shape;509;p25"/>
              <p:cNvSpPr txBox="1"/>
              <p:nvPr/>
            </p:nvSpPr>
            <p:spPr>
              <a:xfrm>
                <a:off x="2256075" y="2445025"/>
                <a:ext cx="6948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chemeClr val="accent6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30000" lang="en-GB" sz="1600">
                    <a:solidFill>
                      <a:schemeClr val="accent6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4</a:t>
                </a:r>
                <a:r>
                  <a:rPr baseline="-25000" lang="en-GB" sz="1600">
                    <a:solidFill>
                      <a:schemeClr val="accent6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74</a:t>
                </a:r>
                <a:endParaRPr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510" name="Google Shape;510;p25"/>
              <p:cNvSpPr txBox="1"/>
              <p:nvPr/>
            </p:nvSpPr>
            <p:spPr>
              <a:xfrm>
                <a:off x="2011769" y="3204225"/>
                <a:ext cx="5733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>
                    <a:solidFill>
                      <a:schemeClr val="accent6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w</a:t>
                </a:r>
                <a:r>
                  <a:rPr baseline="30000" lang="en-GB" sz="1600">
                    <a:solidFill>
                      <a:schemeClr val="accent6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4</a:t>
                </a:r>
                <a:r>
                  <a:rPr baseline="-25000" lang="en-GB" sz="1600">
                    <a:solidFill>
                      <a:schemeClr val="accent6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84</a:t>
                </a:r>
                <a:endParaRPr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</p:grpSp>
        <p:cxnSp>
          <p:nvCxnSpPr>
            <p:cNvPr id="511" name="Google Shape;511;p25"/>
            <p:cNvCxnSpPr>
              <a:stCxn id="503" idx="6"/>
            </p:cNvCxnSpPr>
            <p:nvPr/>
          </p:nvCxnSpPr>
          <p:spPr>
            <a:xfrm flipH="1" rot="10800000">
              <a:off x="1889828" y="2070783"/>
              <a:ext cx="878400" cy="614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25"/>
            <p:cNvCxnSpPr/>
            <p:nvPr/>
          </p:nvCxnSpPr>
          <p:spPr>
            <a:xfrm>
              <a:off x="1889828" y="2685183"/>
              <a:ext cx="898500" cy="279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25"/>
            <p:cNvCxnSpPr>
              <a:stCxn id="503" idx="6"/>
            </p:cNvCxnSpPr>
            <p:nvPr/>
          </p:nvCxnSpPr>
          <p:spPr>
            <a:xfrm>
              <a:off x="1889828" y="2685183"/>
              <a:ext cx="817200" cy="10371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14" name="Google Shape;51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2175" y="1760475"/>
            <a:ext cx="47053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5" title="[255,255,255,&quot;https://www.codecogs.com/eqnedit.php?latex=%3D%7B%5Ccolor%7BEmerald%7D%20%5Csigma(%5Cblacksquare%20)%7D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79725" y="1027714"/>
            <a:ext cx="447608" cy="14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25"/>
          <p:cNvGrpSpPr/>
          <p:nvPr/>
        </p:nvGrpSpPr>
        <p:grpSpPr>
          <a:xfrm>
            <a:off x="4214775" y="4279250"/>
            <a:ext cx="4827000" cy="749700"/>
            <a:chOff x="4214775" y="4279250"/>
            <a:chExt cx="4827000" cy="749700"/>
          </a:xfrm>
        </p:grpSpPr>
        <p:sp>
          <p:nvSpPr>
            <p:cNvPr id="517" name="Google Shape;517;p25"/>
            <p:cNvSpPr txBox="1"/>
            <p:nvPr/>
          </p:nvSpPr>
          <p:spPr>
            <a:xfrm>
              <a:off x="4214775" y="4279250"/>
              <a:ext cx="4827000" cy="7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It is a recursive formula!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We set                                                                         as our base case.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18" name="Google Shape;518;p25" title="[255,255,255,&quot;https://www.codecogs.com/eqnedit.php?latex=%20%5Cpartial%20%7B%5Ccolor%7BDarkRed%7D%20C_k%7D%20%2F%20%5Cpartial%20%7B%20%5Ccolor%7BYellow%7DN%5E%7BL%7D%20_j%20%7D%20%3D%202(%7B%5Ccolor%7BRed%7DN_%7B%5Ctext%7Bactual%2C%20j%7D%7D%20%7D%20-%20%7B%5Ccolor%7BGreen%7DN_%7B%5Ctext%7Bexpected%2C%20j%7D%7D%20%7D)#0&quot;]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76325" y="4787339"/>
              <a:ext cx="2201425" cy="1790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few remarks regarding the math</a:t>
            </a:r>
            <a:endParaRPr/>
          </a:p>
        </p:txBody>
      </p:sp>
      <p:sp>
        <p:nvSpPr>
          <p:cNvPr id="524" name="Google Shape;524;p26"/>
          <p:cNvSpPr txBox="1"/>
          <p:nvPr>
            <p:ph idx="1" type="body"/>
          </p:nvPr>
        </p:nvSpPr>
        <p:spPr>
          <a:xfrm>
            <a:off x="1297500" y="1186550"/>
            <a:ext cx="50643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It can be written in a much better way in </a:t>
            </a:r>
            <a:r>
              <a:rPr lang="en-GB">
                <a:highlight>
                  <a:schemeClr val="accent1"/>
                </a:highlight>
              </a:rPr>
              <a:t>matrix form</a:t>
            </a:r>
            <a:r>
              <a:rPr lang="en-GB"/>
              <a:t>:</a:t>
            </a:r>
            <a:endParaRPr/>
          </a:p>
        </p:txBody>
      </p:sp>
      <p:pic>
        <p:nvPicPr>
          <p:cNvPr id="525" name="Google Shape;5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500" y="1521750"/>
            <a:ext cx="3480875" cy="19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6"/>
          <p:cNvSpPr txBox="1"/>
          <p:nvPr/>
        </p:nvSpPr>
        <p:spPr>
          <a:xfrm>
            <a:off x="1394175" y="3524000"/>
            <a:ext cx="7167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  Because of that, it is </a:t>
            </a:r>
            <a:r>
              <a:rPr lang="en-GB" sz="13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highly parallelizable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(i.e. the computer can theoretically do much of the multiplication and addition simultaneously) → </a:t>
            </a:r>
            <a:r>
              <a:rPr lang="en-GB" sz="13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GPUs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are extremely useful!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  Nevertheless, it remains quite </a:t>
            </a:r>
            <a:r>
              <a:rPr lang="en-GB" sz="13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processing-intensive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(number of parameters can skyrocket!)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26"/>
          <p:cNvSpPr txBox="1"/>
          <p:nvPr/>
        </p:nvSpPr>
        <p:spPr>
          <a:xfrm>
            <a:off x="1988500" y="4629150"/>
            <a:ext cx="54480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Luckily, we don’t really need to know all the math in order to use AI!</a:t>
            </a:r>
            <a:endParaRPr sz="1300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00"/>
              <a:t>AI,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00"/>
              <a:t>i</a:t>
            </a:r>
            <a:r>
              <a:rPr lang="en-GB" sz="4100"/>
              <a:t>n practice</a:t>
            </a:r>
            <a:endParaRPr sz="4100"/>
          </a:p>
        </p:txBody>
      </p:sp>
      <p:sp>
        <p:nvSpPr>
          <p:cNvPr id="533" name="Google Shape;533;p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Part 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an AI model: the neurons</a:t>
            </a:r>
            <a:endParaRPr/>
          </a:p>
        </p:txBody>
      </p:sp>
      <p:sp>
        <p:nvSpPr>
          <p:cNvPr id="539" name="Google Shape;539;p28"/>
          <p:cNvSpPr txBox="1"/>
          <p:nvPr/>
        </p:nvSpPr>
        <p:spPr>
          <a:xfrm>
            <a:off x="1693250" y="828900"/>
            <a:ext cx="52569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shall use TensorFlow (Python library) with Keras (its API) to code our model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0" name="Google Shape;5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25" y="1966050"/>
            <a:ext cx="4862525" cy="239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28"/>
          <p:cNvGrpSpPr/>
          <p:nvPr/>
        </p:nvGrpSpPr>
        <p:grpSpPr>
          <a:xfrm>
            <a:off x="3282375" y="1695159"/>
            <a:ext cx="4987662" cy="968146"/>
            <a:chOff x="3282375" y="1695159"/>
            <a:chExt cx="4987662" cy="968146"/>
          </a:xfrm>
        </p:grpSpPr>
        <p:cxnSp>
          <p:nvCxnSpPr>
            <p:cNvPr id="542" name="Google Shape;542;p28"/>
            <p:cNvCxnSpPr/>
            <p:nvPr/>
          </p:nvCxnSpPr>
          <p:spPr>
            <a:xfrm>
              <a:off x="3282375" y="2179225"/>
              <a:ext cx="1987500" cy="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43" name="Google Shape;543;p28"/>
            <p:cNvGrpSpPr/>
            <p:nvPr/>
          </p:nvGrpSpPr>
          <p:grpSpPr>
            <a:xfrm>
              <a:off x="5569868" y="1695159"/>
              <a:ext cx="2700169" cy="968146"/>
              <a:chOff x="814900" y="2075763"/>
              <a:chExt cx="7428250" cy="2663400"/>
            </a:xfrm>
          </p:grpSpPr>
          <p:grpSp>
            <p:nvGrpSpPr>
              <p:cNvPr id="544" name="Google Shape;544;p28"/>
              <p:cNvGrpSpPr/>
              <p:nvPr/>
            </p:nvGrpSpPr>
            <p:grpSpPr>
              <a:xfrm>
                <a:off x="7662350" y="2536275"/>
                <a:ext cx="580800" cy="1742400"/>
                <a:chOff x="7662350" y="2536275"/>
                <a:chExt cx="580800" cy="1742400"/>
              </a:xfrm>
            </p:grpSpPr>
            <p:sp>
              <p:nvSpPr>
                <p:cNvPr id="545" name="Google Shape;545;p28"/>
                <p:cNvSpPr/>
                <p:nvPr/>
              </p:nvSpPr>
              <p:spPr>
                <a:xfrm>
                  <a:off x="7662350" y="2536275"/>
                  <a:ext cx="580800" cy="580800"/>
                </a:xfrm>
                <a:prstGeom prst="ellipse">
                  <a:avLst/>
                </a:prstGeom>
                <a:solidFill>
                  <a:srgbClr val="EECE1A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46" name="Google Shape;546;p28"/>
                <p:cNvSpPr/>
                <p:nvPr/>
              </p:nvSpPr>
              <p:spPr>
                <a:xfrm>
                  <a:off x="7662350" y="3697875"/>
                  <a:ext cx="580800" cy="580800"/>
                </a:xfrm>
                <a:prstGeom prst="ellipse">
                  <a:avLst/>
                </a:prstGeom>
                <a:solidFill>
                  <a:srgbClr val="EECE1A">
                    <a:alpha val="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547" name="Google Shape;547;p28"/>
              <p:cNvGrpSpPr/>
              <p:nvPr/>
            </p:nvGrpSpPr>
            <p:grpSpPr>
              <a:xfrm>
                <a:off x="1395700" y="2075763"/>
                <a:ext cx="6266650" cy="2663400"/>
                <a:chOff x="1395700" y="2075763"/>
                <a:chExt cx="6266650" cy="2663400"/>
              </a:xfrm>
            </p:grpSpPr>
            <p:sp>
              <p:nvSpPr>
                <p:cNvPr id="548" name="Google Shape;548;p28"/>
                <p:cNvSpPr/>
                <p:nvPr/>
              </p:nvSpPr>
              <p:spPr>
                <a:xfrm>
                  <a:off x="3014800" y="2075763"/>
                  <a:ext cx="580800" cy="580800"/>
                </a:xfrm>
                <a:prstGeom prst="ellipse">
                  <a:avLst/>
                </a:prstGeom>
                <a:solidFill>
                  <a:srgbClr val="EECE1A">
                    <a:alpha val="3354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49" name="Google Shape;549;p28"/>
                <p:cNvSpPr/>
                <p:nvPr/>
              </p:nvSpPr>
              <p:spPr>
                <a:xfrm>
                  <a:off x="3014800" y="3117063"/>
                  <a:ext cx="580800" cy="580800"/>
                </a:xfrm>
                <a:prstGeom prst="ellipse">
                  <a:avLst/>
                </a:prstGeom>
                <a:solidFill>
                  <a:srgbClr val="EECE1A">
                    <a:alpha val="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0" name="Google Shape;550;p28"/>
                <p:cNvSpPr/>
                <p:nvPr/>
              </p:nvSpPr>
              <p:spPr>
                <a:xfrm>
                  <a:off x="3014800" y="4158363"/>
                  <a:ext cx="580800" cy="580800"/>
                </a:xfrm>
                <a:prstGeom prst="ellipse">
                  <a:avLst/>
                </a:prstGeom>
                <a:solidFill>
                  <a:srgbClr val="EECE1A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1" name="Google Shape;551;p28"/>
                <p:cNvSpPr/>
                <p:nvPr/>
              </p:nvSpPr>
              <p:spPr>
                <a:xfrm>
                  <a:off x="5462450" y="2075763"/>
                  <a:ext cx="580800" cy="580800"/>
                </a:xfrm>
                <a:prstGeom prst="ellipse">
                  <a:avLst/>
                </a:prstGeom>
                <a:solidFill>
                  <a:srgbClr val="EECE1A">
                    <a:alpha val="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2" name="Google Shape;552;p28"/>
                <p:cNvSpPr/>
                <p:nvPr/>
              </p:nvSpPr>
              <p:spPr>
                <a:xfrm>
                  <a:off x="5462450" y="3117063"/>
                  <a:ext cx="580800" cy="580800"/>
                </a:xfrm>
                <a:prstGeom prst="ellipse">
                  <a:avLst/>
                </a:prstGeom>
                <a:solidFill>
                  <a:srgbClr val="EECE1A">
                    <a:alpha val="7089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3" name="Google Shape;553;p28"/>
                <p:cNvSpPr/>
                <p:nvPr/>
              </p:nvSpPr>
              <p:spPr>
                <a:xfrm>
                  <a:off x="5462450" y="4158363"/>
                  <a:ext cx="580800" cy="580800"/>
                </a:xfrm>
                <a:prstGeom prst="ellipse">
                  <a:avLst/>
                </a:prstGeom>
                <a:solidFill>
                  <a:srgbClr val="EECE1A">
                    <a:alpha val="3354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554" name="Google Shape;554;p28"/>
                <p:cNvCxnSpPr>
                  <a:stCxn id="555" idx="6"/>
                  <a:endCxn id="550" idx="2"/>
                </p:cNvCxnSpPr>
                <p:nvPr/>
              </p:nvCxnSpPr>
              <p:spPr>
                <a:xfrm>
                  <a:off x="1395700" y="2741850"/>
                  <a:ext cx="1619100" cy="170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6" name="Google Shape;556;p28"/>
                <p:cNvCxnSpPr>
                  <a:stCxn id="555" idx="6"/>
                  <a:endCxn id="549" idx="2"/>
                </p:cNvCxnSpPr>
                <p:nvPr/>
              </p:nvCxnSpPr>
              <p:spPr>
                <a:xfrm>
                  <a:off x="1395700" y="2741850"/>
                  <a:ext cx="1619100" cy="66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7" name="Google Shape;557;p28"/>
                <p:cNvCxnSpPr>
                  <a:endCxn id="548" idx="2"/>
                </p:cNvCxnSpPr>
                <p:nvPr/>
              </p:nvCxnSpPr>
              <p:spPr>
                <a:xfrm flipH="1" rot="10800000">
                  <a:off x="1409800" y="2366163"/>
                  <a:ext cx="1605000" cy="389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8" name="Google Shape;558;p28"/>
                <p:cNvCxnSpPr>
                  <a:stCxn id="559" idx="6"/>
                  <a:endCxn id="548" idx="2"/>
                </p:cNvCxnSpPr>
                <p:nvPr/>
              </p:nvCxnSpPr>
              <p:spPr>
                <a:xfrm flipH="1" rot="10800000">
                  <a:off x="1395700" y="2366250"/>
                  <a:ext cx="1619100" cy="153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0" name="Google Shape;560;p28"/>
                <p:cNvCxnSpPr>
                  <a:stCxn id="559" idx="6"/>
                  <a:endCxn id="549" idx="2"/>
                </p:cNvCxnSpPr>
                <p:nvPr/>
              </p:nvCxnSpPr>
              <p:spPr>
                <a:xfrm flipH="1" rot="10800000">
                  <a:off x="1395700" y="3407550"/>
                  <a:ext cx="1619100" cy="495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1" name="Google Shape;561;p28"/>
                <p:cNvCxnSpPr>
                  <a:stCxn id="559" idx="6"/>
                  <a:endCxn id="550" idx="2"/>
                </p:cNvCxnSpPr>
                <p:nvPr/>
              </p:nvCxnSpPr>
              <p:spPr>
                <a:xfrm>
                  <a:off x="1395700" y="3903450"/>
                  <a:ext cx="1619100" cy="545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2" name="Google Shape;562;p28"/>
                <p:cNvCxnSpPr>
                  <a:stCxn id="548" idx="6"/>
                  <a:endCxn id="551" idx="2"/>
                </p:cNvCxnSpPr>
                <p:nvPr/>
              </p:nvCxnSpPr>
              <p:spPr>
                <a:xfrm>
                  <a:off x="3595600" y="2366163"/>
                  <a:ext cx="186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3" name="Google Shape;563;p28"/>
                <p:cNvCxnSpPr>
                  <a:stCxn id="548" idx="6"/>
                  <a:endCxn id="552" idx="2"/>
                </p:cNvCxnSpPr>
                <p:nvPr/>
              </p:nvCxnSpPr>
              <p:spPr>
                <a:xfrm>
                  <a:off x="3595600" y="2366163"/>
                  <a:ext cx="1866900" cy="1041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4" name="Google Shape;564;p28"/>
                <p:cNvCxnSpPr>
                  <a:stCxn id="548" idx="6"/>
                  <a:endCxn id="553" idx="2"/>
                </p:cNvCxnSpPr>
                <p:nvPr/>
              </p:nvCxnSpPr>
              <p:spPr>
                <a:xfrm>
                  <a:off x="3595600" y="2366163"/>
                  <a:ext cx="1866900" cy="2082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5" name="Google Shape;565;p28"/>
                <p:cNvCxnSpPr>
                  <a:endCxn id="551" idx="2"/>
                </p:cNvCxnSpPr>
                <p:nvPr/>
              </p:nvCxnSpPr>
              <p:spPr>
                <a:xfrm flipH="1" rot="10800000">
                  <a:off x="3595550" y="2366163"/>
                  <a:ext cx="1866900" cy="1041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6" name="Google Shape;566;p28"/>
                <p:cNvCxnSpPr>
                  <a:stCxn id="549" idx="6"/>
                  <a:endCxn id="552" idx="2"/>
                </p:cNvCxnSpPr>
                <p:nvPr/>
              </p:nvCxnSpPr>
              <p:spPr>
                <a:xfrm>
                  <a:off x="3595600" y="3407463"/>
                  <a:ext cx="186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7" name="Google Shape;567;p28"/>
                <p:cNvCxnSpPr>
                  <a:stCxn id="549" idx="6"/>
                  <a:endCxn id="553" idx="2"/>
                </p:cNvCxnSpPr>
                <p:nvPr/>
              </p:nvCxnSpPr>
              <p:spPr>
                <a:xfrm>
                  <a:off x="3595600" y="3407463"/>
                  <a:ext cx="1866900" cy="1041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8" name="Google Shape;568;p28"/>
                <p:cNvCxnSpPr>
                  <a:stCxn id="550" idx="6"/>
                  <a:endCxn id="551" idx="2"/>
                </p:cNvCxnSpPr>
                <p:nvPr/>
              </p:nvCxnSpPr>
              <p:spPr>
                <a:xfrm flipH="1" rot="10800000">
                  <a:off x="3595600" y="2366163"/>
                  <a:ext cx="1866900" cy="2082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9" name="Google Shape;569;p28"/>
                <p:cNvCxnSpPr>
                  <a:stCxn id="550" idx="6"/>
                  <a:endCxn id="552" idx="2"/>
                </p:cNvCxnSpPr>
                <p:nvPr/>
              </p:nvCxnSpPr>
              <p:spPr>
                <a:xfrm flipH="1" rot="10800000">
                  <a:off x="3595600" y="3407463"/>
                  <a:ext cx="1866900" cy="1041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0" name="Google Shape;570;p28"/>
                <p:cNvCxnSpPr>
                  <a:stCxn id="550" idx="6"/>
                  <a:endCxn id="553" idx="2"/>
                </p:cNvCxnSpPr>
                <p:nvPr/>
              </p:nvCxnSpPr>
              <p:spPr>
                <a:xfrm>
                  <a:off x="3595600" y="4448763"/>
                  <a:ext cx="186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1" name="Google Shape;571;p28"/>
                <p:cNvCxnSpPr>
                  <a:stCxn id="551" idx="6"/>
                  <a:endCxn id="545" idx="2"/>
                </p:cNvCxnSpPr>
                <p:nvPr/>
              </p:nvCxnSpPr>
              <p:spPr>
                <a:xfrm>
                  <a:off x="6043250" y="2366163"/>
                  <a:ext cx="1619100" cy="460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2" name="Google Shape;572;p28"/>
                <p:cNvCxnSpPr>
                  <a:stCxn id="551" idx="6"/>
                  <a:endCxn id="546" idx="2"/>
                </p:cNvCxnSpPr>
                <p:nvPr/>
              </p:nvCxnSpPr>
              <p:spPr>
                <a:xfrm>
                  <a:off x="6043250" y="2366163"/>
                  <a:ext cx="1619100" cy="162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3" name="Google Shape;573;p28"/>
                <p:cNvCxnSpPr>
                  <a:stCxn id="552" idx="6"/>
                  <a:endCxn id="545" idx="2"/>
                </p:cNvCxnSpPr>
                <p:nvPr/>
              </p:nvCxnSpPr>
              <p:spPr>
                <a:xfrm flipH="1" rot="10800000">
                  <a:off x="6043250" y="2826663"/>
                  <a:ext cx="1619100" cy="580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4" name="Google Shape;574;p28"/>
                <p:cNvCxnSpPr>
                  <a:stCxn id="552" idx="6"/>
                  <a:endCxn id="546" idx="2"/>
                </p:cNvCxnSpPr>
                <p:nvPr/>
              </p:nvCxnSpPr>
              <p:spPr>
                <a:xfrm>
                  <a:off x="6043250" y="3407463"/>
                  <a:ext cx="1619100" cy="580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5" name="Google Shape;575;p28"/>
                <p:cNvCxnSpPr>
                  <a:stCxn id="553" idx="6"/>
                  <a:endCxn id="545" idx="2"/>
                </p:cNvCxnSpPr>
                <p:nvPr/>
              </p:nvCxnSpPr>
              <p:spPr>
                <a:xfrm flipH="1" rot="10800000">
                  <a:off x="6043250" y="2826663"/>
                  <a:ext cx="1619100" cy="162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6" name="Google Shape;576;p28"/>
                <p:cNvCxnSpPr>
                  <a:stCxn id="553" idx="6"/>
                  <a:endCxn id="546" idx="2"/>
                </p:cNvCxnSpPr>
                <p:nvPr/>
              </p:nvCxnSpPr>
              <p:spPr>
                <a:xfrm flipH="1" rot="10800000">
                  <a:off x="6043250" y="3988263"/>
                  <a:ext cx="1619100" cy="460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77" name="Google Shape;577;p28"/>
              <p:cNvGrpSpPr/>
              <p:nvPr/>
            </p:nvGrpSpPr>
            <p:grpSpPr>
              <a:xfrm>
                <a:off x="814900" y="2451450"/>
                <a:ext cx="580800" cy="1742400"/>
                <a:chOff x="814900" y="2451450"/>
                <a:chExt cx="580800" cy="1742400"/>
              </a:xfrm>
            </p:grpSpPr>
            <p:sp>
              <p:nvSpPr>
                <p:cNvPr id="555" name="Google Shape;555;p28"/>
                <p:cNvSpPr/>
                <p:nvPr/>
              </p:nvSpPr>
              <p:spPr>
                <a:xfrm>
                  <a:off x="814900" y="2451450"/>
                  <a:ext cx="580800" cy="580800"/>
                </a:xfrm>
                <a:prstGeom prst="ellipse">
                  <a:avLst/>
                </a:prstGeom>
                <a:solidFill>
                  <a:srgbClr val="EECE1A">
                    <a:alpha val="70890"/>
                  </a:srgbClr>
                </a:solidFill>
                <a:ln cap="flat" cmpd="sng" w="9525">
                  <a:solidFill>
                    <a:srgbClr val="EECE1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9" name="Google Shape;559;p28"/>
                <p:cNvSpPr/>
                <p:nvPr/>
              </p:nvSpPr>
              <p:spPr>
                <a:xfrm>
                  <a:off x="814900" y="3613050"/>
                  <a:ext cx="580800" cy="580800"/>
                </a:xfrm>
                <a:prstGeom prst="ellipse">
                  <a:avLst/>
                </a:prstGeom>
                <a:solidFill>
                  <a:srgbClr val="EECE1A">
                    <a:alpha val="3354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0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cxnSp>
        <p:nvCxnSpPr>
          <p:cNvPr id="578" name="Google Shape;578;p28"/>
          <p:cNvCxnSpPr>
            <a:endCxn id="559" idx="4"/>
          </p:cNvCxnSpPr>
          <p:nvPr/>
        </p:nvCxnSpPr>
        <p:spPr>
          <a:xfrm flipH="1" rot="10800000">
            <a:off x="4940429" y="2465083"/>
            <a:ext cx="735000" cy="410100"/>
          </a:xfrm>
          <a:prstGeom prst="bentConnector2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28"/>
          <p:cNvCxnSpPr>
            <a:endCxn id="550" idx="4"/>
          </p:cNvCxnSpPr>
          <p:nvPr/>
        </p:nvCxnSpPr>
        <p:spPr>
          <a:xfrm flipH="1" rot="10800000">
            <a:off x="4895892" y="2663304"/>
            <a:ext cx="1579200" cy="612600"/>
          </a:xfrm>
          <a:prstGeom prst="bentConnector2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28"/>
          <p:cNvCxnSpPr>
            <a:endCxn id="553" idx="4"/>
          </p:cNvCxnSpPr>
          <p:nvPr/>
        </p:nvCxnSpPr>
        <p:spPr>
          <a:xfrm flipH="1" rot="10800000">
            <a:off x="4940513" y="2663304"/>
            <a:ext cx="2424300" cy="804600"/>
          </a:xfrm>
          <a:prstGeom prst="bentConnector2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28"/>
          <p:cNvCxnSpPr>
            <a:endCxn id="546" idx="4"/>
          </p:cNvCxnSpPr>
          <p:nvPr/>
        </p:nvCxnSpPr>
        <p:spPr>
          <a:xfrm flipH="1" rot="10800000">
            <a:off x="5012677" y="2495917"/>
            <a:ext cx="3151800" cy="1542900"/>
          </a:xfrm>
          <a:prstGeom prst="bentConnector2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2" name="Google Shape;5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275" y="2233375"/>
            <a:ext cx="25717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8"/>
          <p:cNvSpPr/>
          <p:nvPr/>
        </p:nvSpPr>
        <p:spPr>
          <a:xfrm>
            <a:off x="6898150" y="3237900"/>
            <a:ext cx="2245860" cy="1905606"/>
          </a:xfrm>
          <a:prstGeom prst="flowChartMultidocument">
            <a:avLst/>
          </a:prstGeom>
          <a:solidFill>
            <a:schemeClr val="accent4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NB!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The weights are initialised randomly, and the values are empty (they only arise when we give inputs! The model is the weights)</a:t>
            </a:r>
            <a:endParaRPr baseline="30000" sz="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an AI model: the training settings</a:t>
            </a:r>
            <a:endParaRPr/>
          </a:p>
        </p:txBody>
      </p:sp>
      <p:sp>
        <p:nvSpPr>
          <p:cNvPr id="589" name="Google Shape;589;p29"/>
          <p:cNvSpPr txBox="1"/>
          <p:nvPr/>
        </p:nvSpPr>
        <p:spPr>
          <a:xfrm>
            <a:off x="1693250" y="828900"/>
            <a:ext cx="594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settings will be taken into account when we actually train the model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0" name="Google Shape;5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00" y="2282400"/>
            <a:ext cx="3748209" cy="57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29"/>
          <p:cNvGrpSpPr/>
          <p:nvPr/>
        </p:nvGrpSpPr>
        <p:grpSpPr>
          <a:xfrm>
            <a:off x="2409300" y="1610725"/>
            <a:ext cx="5927100" cy="819000"/>
            <a:chOff x="2409300" y="1610725"/>
            <a:chExt cx="5927100" cy="819000"/>
          </a:xfrm>
        </p:grpSpPr>
        <p:sp>
          <p:nvSpPr>
            <p:cNvPr id="592" name="Google Shape;592;p29"/>
            <p:cNvSpPr txBox="1"/>
            <p:nvPr/>
          </p:nvSpPr>
          <p:spPr>
            <a:xfrm>
              <a:off x="4588200" y="1610725"/>
              <a:ext cx="37482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This sets the backpropagation algorithm. “Adam” is a modified version of the gradient descent that has been shown.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93" name="Google Shape;593;p29"/>
            <p:cNvCxnSpPr>
              <a:endCxn id="592" idx="1"/>
            </p:cNvCxnSpPr>
            <p:nvPr/>
          </p:nvCxnSpPr>
          <p:spPr>
            <a:xfrm flipH="1" rot="10800000">
              <a:off x="2409300" y="2020225"/>
              <a:ext cx="2178900" cy="3960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94" name="Google Shape;594;p29"/>
          <p:cNvGrpSpPr/>
          <p:nvPr/>
        </p:nvGrpSpPr>
        <p:grpSpPr>
          <a:xfrm>
            <a:off x="3920909" y="2470200"/>
            <a:ext cx="4674066" cy="751200"/>
            <a:chOff x="3920909" y="2470200"/>
            <a:chExt cx="4674066" cy="751200"/>
          </a:xfrm>
        </p:grpSpPr>
        <p:sp>
          <p:nvSpPr>
            <p:cNvPr id="595" name="Google Shape;595;p29"/>
            <p:cNvSpPr txBox="1"/>
            <p:nvPr/>
          </p:nvSpPr>
          <p:spPr>
            <a:xfrm>
              <a:off x="4392275" y="2470200"/>
              <a:ext cx="4202700" cy="7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This sets the cost function. Unlike the “sum of squares” we used, this is more </a:t>
              </a: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appropriate</a:t>
              </a: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to our kind of data (categorical variables)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96" name="Google Shape;596;p29"/>
            <p:cNvCxnSpPr>
              <a:stCxn id="590" idx="3"/>
              <a:endCxn id="595" idx="1"/>
            </p:cNvCxnSpPr>
            <p:nvPr/>
          </p:nvCxnSpPr>
          <p:spPr>
            <a:xfrm>
              <a:off x="3920909" y="2571750"/>
              <a:ext cx="471300" cy="273900"/>
            </a:xfrm>
            <a:prstGeom prst="bentConnector3">
              <a:avLst>
                <a:gd fmla="val 50007" name="adj1"/>
              </a:avLst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97" name="Google Shape;597;p29"/>
          <p:cNvSpPr txBox="1"/>
          <p:nvPr/>
        </p:nvSpPr>
        <p:spPr>
          <a:xfrm>
            <a:off x="1779925" y="3627525"/>
            <a:ext cx="6900" cy="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98" name="Google Shape;598;p29"/>
          <p:cNvGrpSpPr/>
          <p:nvPr/>
        </p:nvGrpSpPr>
        <p:grpSpPr>
          <a:xfrm>
            <a:off x="670000" y="2861100"/>
            <a:ext cx="3525900" cy="2061100"/>
            <a:chOff x="670000" y="2861100"/>
            <a:chExt cx="3525900" cy="2061100"/>
          </a:xfrm>
        </p:grpSpPr>
        <p:sp>
          <p:nvSpPr>
            <p:cNvPr id="599" name="Google Shape;599;p29"/>
            <p:cNvSpPr txBox="1"/>
            <p:nvPr/>
          </p:nvSpPr>
          <p:spPr>
            <a:xfrm>
              <a:off x="670000" y="3426400"/>
              <a:ext cx="3525900" cy="14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This sets the metrics that will be shown to us. Of course, we are interested in the model’s accuracy!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600" name="Google Shape;600;p29"/>
            <p:cNvCxnSpPr>
              <a:stCxn id="590" idx="2"/>
              <a:endCxn id="599" idx="0"/>
            </p:cNvCxnSpPr>
            <p:nvPr/>
          </p:nvCxnSpPr>
          <p:spPr>
            <a:xfrm flipH="1" rot="-5400000">
              <a:off x="1957255" y="2950650"/>
              <a:ext cx="565200" cy="386100"/>
            </a:xfrm>
            <a:prstGeom prst="bentConnector3">
              <a:avLst>
                <a:gd fmla="val 50009" name="adj1"/>
              </a:avLst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01" name="Google Shape;601;p29"/>
          <p:cNvSpPr/>
          <p:nvPr/>
        </p:nvSpPr>
        <p:spPr>
          <a:xfrm>
            <a:off x="6898150" y="3261875"/>
            <a:ext cx="2245860" cy="1905606"/>
          </a:xfrm>
          <a:prstGeom prst="flowChartMultidocument">
            <a:avLst/>
          </a:prstGeom>
          <a:solidFill>
            <a:schemeClr val="accent4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NB!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The metric does not interfere with the training process. It is only shown to us!</a:t>
            </a:r>
            <a:endParaRPr baseline="30000" sz="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an AI model: organizing the data</a:t>
            </a:r>
            <a:endParaRPr/>
          </a:p>
        </p:txBody>
      </p:sp>
      <p:sp>
        <p:nvSpPr>
          <p:cNvPr id="607" name="Google Shape;607;p30"/>
          <p:cNvSpPr txBox="1"/>
          <p:nvPr/>
        </p:nvSpPr>
        <p:spPr>
          <a:xfrm>
            <a:off x="1693250" y="828900"/>
            <a:ext cx="594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amount of data is huge, so we use fractions of it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08" name="Google Shape;608;p30"/>
          <p:cNvGrpSpPr/>
          <p:nvPr/>
        </p:nvGrpSpPr>
        <p:grpSpPr>
          <a:xfrm>
            <a:off x="778800" y="1346738"/>
            <a:ext cx="2829000" cy="2008713"/>
            <a:chOff x="778800" y="1346738"/>
            <a:chExt cx="2829000" cy="2008713"/>
          </a:xfrm>
        </p:grpSpPr>
        <p:sp>
          <p:nvSpPr>
            <p:cNvPr id="609" name="Google Shape;609;p30"/>
            <p:cNvSpPr/>
            <p:nvPr/>
          </p:nvSpPr>
          <p:spPr>
            <a:xfrm>
              <a:off x="778800" y="1670050"/>
              <a:ext cx="2829000" cy="1685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0" name="Google Shape;610;p30"/>
            <p:cNvSpPr txBox="1"/>
            <p:nvPr/>
          </p:nvSpPr>
          <p:spPr>
            <a:xfrm>
              <a:off x="1904250" y="1346738"/>
              <a:ext cx="5781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11" name="Google Shape;611;p30"/>
          <p:cNvGrpSpPr/>
          <p:nvPr/>
        </p:nvGrpSpPr>
        <p:grpSpPr>
          <a:xfrm>
            <a:off x="903775" y="1712250"/>
            <a:ext cx="2574682" cy="1544475"/>
            <a:chOff x="903775" y="1712250"/>
            <a:chExt cx="2574682" cy="1544475"/>
          </a:xfrm>
        </p:grpSpPr>
        <p:grpSp>
          <p:nvGrpSpPr>
            <p:cNvPr id="612" name="Google Shape;612;p30"/>
            <p:cNvGrpSpPr/>
            <p:nvPr/>
          </p:nvGrpSpPr>
          <p:grpSpPr>
            <a:xfrm>
              <a:off x="903775" y="1768725"/>
              <a:ext cx="2574682" cy="1488000"/>
              <a:chOff x="2859794" y="1558925"/>
              <a:chExt cx="1289404" cy="1488000"/>
            </a:xfrm>
          </p:grpSpPr>
          <p:sp>
            <p:nvSpPr>
              <p:cNvPr id="613" name="Google Shape;613;p30"/>
              <p:cNvSpPr/>
              <p:nvPr/>
            </p:nvSpPr>
            <p:spPr>
              <a:xfrm>
                <a:off x="2859794" y="1558925"/>
                <a:ext cx="455700" cy="1488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3315498" y="1558925"/>
                <a:ext cx="833700" cy="1488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615" name="Google Shape;615;p30"/>
            <p:cNvSpPr txBox="1"/>
            <p:nvPr/>
          </p:nvSpPr>
          <p:spPr>
            <a:xfrm>
              <a:off x="2314300" y="1712250"/>
              <a:ext cx="812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Training</a:t>
              </a:r>
              <a:endPara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6" name="Google Shape;616;p30"/>
            <p:cNvSpPr txBox="1"/>
            <p:nvPr/>
          </p:nvSpPr>
          <p:spPr>
            <a:xfrm>
              <a:off x="1006625" y="1712250"/>
              <a:ext cx="8124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accent6"/>
                  </a:solidFill>
                  <a:latin typeface="Lato"/>
                  <a:ea typeface="Lato"/>
                  <a:cs typeface="Lato"/>
                  <a:sym typeface="Lato"/>
                </a:rPr>
                <a:t>Testing</a:t>
              </a:r>
              <a:endPara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17" name="Google Shape;617;p30"/>
          <p:cNvGrpSpPr/>
          <p:nvPr/>
        </p:nvGrpSpPr>
        <p:grpSpPr>
          <a:xfrm>
            <a:off x="964425" y="2089775"/>
            <a:ext cx="2473600" cy="1070775"/>
            <a:chOff x="964425" y="2089775"/>
            <a:chExt cx="2473600" cy="1070775"/>
          </a:xfrm>
        </p:grpSpPr>
        <p:sp>
          <p:nvSpPr>
            <p:cNvPr id="618" name="Google Shape;618;p30"/>
            <p:cNvSpPr/>
            <p:nvPr/>
          </p:nvSpPr>
          <p:spPr>
            <a:xfrm>
              <a:off x="1840825" y="2192750"/>
              <a:ext cx="812400" cy="967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2653225" y="2192750"/>
              <a:ext cx="784800" cy="967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Labels</a:t>
              </a:r>
              <a:endPara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964425" y="2089775"/>
              <a:ext cx="784800" cy="52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964425" y="2619125"/>
              <a:ext cx="784800" cy="541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Labels</a:t>
              </a:r>
              <a:endPara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622" name="Google Shape;622;p30"/>
            <p:cNvCxnSpPr/>
            <p:nvPr/>
          </p:nvCxnSpPr>
          <p:spPr>
            <a:xfrm>
              <a:off x="2517600" y="2449925"/>
              <a:ext cx="297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623" name="Google Shape;623;p30"/>
            <p:cNvCxnSpPr/>
            <p:nvPr/>
          </p:nvCxnSpPr>
          <p:spPr>
            <a:xfrm>
              <a:off x="1353550" y="2477000"/>
              <a:ext cx="0" cy="318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sp>
        <p:nvSpPr>
          <p:cNvPr id="624" name="Google Shape;624;p30"/>
          <p:cNvSpPr txBox="1"/>
          <p:nvPr/>
        </p:nvSpPr>
        <p:spPr>
          <a:xfrm>
            <a:off x="579150" y="3355450"/>
            <a:ext cx="32283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Each data point has its “label”, an answer key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AI (or the researcher) checks the model’s prediction for the labels against the true labels in order to train (or tune) the model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25" name="Google Shape;625;p30"/>
          <p:cNvGrpSpPr/>
          <p:nvPr/>
        </p:nvGrpSpPr>
        <p:grpSpPr>
          <a:xfrm>
            <a:off x="2653225" y="1401000"/>
            <a:ext cx="4804949" cy="1923300"/>
            <a:chOff x="2653225" y="1401000"/>
            <a:chExt cx="4804949" cy="1923300"/>
          </a:xfrm>
        </p:grpSpPr>
        <p:cxnSp>
          <p:nvCxnSpPr>
            <p:cNvPr id="626" name="Google Shape;626;p30"/>
            <p:cNvCxnSpPr>
              <a:stCxn id="619" idx="1"/>
            </p:cNvCxnSpPr>
            <p:nvPr/>
          </p:nvCxnSpPr>
          <p:spPr>
            <a:xfrm flipH="1" rot="10800000">
              <a:off x="2653225" y="1631150"/>
              <a:ext cx="1630800" cy="1045500"/>
            </a:xfrm>
            <a:prstGeom prst="curvedConnector3">
              <a:avLst>
                <a:gd fmla="val -14602" name="adj1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7" name="Google Shape;627;p30"/>
            <p:cNvSpPr/>
            <p:nvPr/>
          </p:nvSpPr>
          <p:spPr>
            <a:xfrm>
              <a:off x="4284025" y="1401000"/>
              <a:ext cx="1614300" cy="192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898474" y="1401000"/>
              <a:ext cx="1559700" cy="1923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29" name="Google Shape;629;p30"/>
          <p:cNvSpPr/>
          <p:nvPr/>
        </p:nvSpPr>
        <p:spPr>
          <a:xfrm>
            <a:off x="4419350" y="1617450"/>
            <a:ext cx="2932200" cy="382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30"/>
          <p:cNvSpPr/>
          <p:nvPr/>
        </p:nvSpPr>
        <p:spPr>
          <a:xfrm>
            <a:off x="4419350" y="2013575"/>
            <a:ext cx="2932200" cy="382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30"/>
          <p:cNvSpPr/>
          <p:nvPr/>
        </p:nvSpPr>
        <p:spPr>
          <a:xfrm>
            <a:off x="4419350" y="2409700"/>
            <a:ext cx="2932200" cy="382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2" name="Google Shape;632;p30"/>
          <p:cNvCxnSpPr/>
          <p:nvPr/>
        </p:nvCxnSpPr>
        <p:spPr>
          <a:xfrm>
            <a:off x="4439650" y="2856000"/>
            <a:ext cx="2889900" cy="2031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633" name="Google Shape;633;p30"/>
          <p:cNvGrpSpPr/>
          <p:nvPr/>
        </p:nvGrpSpPr>
        <p:grpSpPr>
          <a:xfrm>
            <a:off x="7351550" y="1399925"/>
            <a:ext cx="1663100" cy="1615500"/>
            <a:chOff x="7351550" y="1399925"/>
            <a:chExt cx="1663100" cy="1615500"/>
          </a:xfrm>
        </p:grpSpPr>
        <p:sp>
          <p:nvSpPr>
            <p:cNvPr id="634" name="Google Shape;634;p30"/>
            <p:cNvSpPr txBox="1"/>
            <p:nvPr/>
          </p:nvSpPr>
          <p:spPr>
            <a:xfrm>
              <a:off x="7762450" y="1399925"/>
              <a:ext cx="1252200" cy="16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We divide our training set into random batches. Our model is updated after each batch.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635" name="Google Shape;635;p30"/>
            <p:cNvCxnSpPr>
              <a:stCxn id="629" idx="3"/>
              <a:endCxn id="634" idx="1"/>
            </p:cNvCxnSpPr>
            <p:nvPr/>
          </p:nvCxnSpPr>
          <p:spPr>
            <a:xfrm>
              <a:off x="7351550" y="1808700"/>
              <a:ext cx="411000" cy="399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30"/>
            <p:cNvCxnSpPr>
              <a:stCxn id="630" idx="3"/>
              <a:endCxn id="634" idx="1"/>
            </p:cNvCxnSpPr>
            <p:nvPr/>
          </p:nvCxnSpPr>
          <p:spPr>
            <a:xfrm>
              <a:off x="7351550" y="2204825"/>
              <a:ext cx="411000" cy="3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30"/>
            <p:cNvCxnSpPr>
              <a:stCxn id="631" idx="3"/>
              <a:endCxn id="634" idx="1"/>
            </p:cNvCxnSpPr>
            <p:nvPr/>
          </p:nvCxnSpPr>
          <p:spPr>
            <a:xfrm flipH="1" rot="10800000">
              <a:off x="7351550" y="2207650"/>
              <a:ext cx="411000" cy="393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8" name="Google Shape;638;p30"/>
          <p:cNvSpPr txBox="1"/>
          <p:nvPr/>
        </p:nvSpPr>
        <p:spPr>
          <a:xfrm>
            <a:off x="5461575" y="1651325"/>
            <a:ext cx="8865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30"/>
          <p:cNvSpPr txBox="1"/>
          <p:nvPr/>
        </p:nvSpPr>
        <p:spPr>
          <a:xfrm>
            <a:off x="4708775" y="3485575"/>
            <a:ext cx="2487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run through the entire training dataset is called an epoch. We can have many of them until the model is finished!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0"/>
          <p:cNvSpPr/>
          <p:nvPr/>
        </p:nvSpPr>
        <p:spPr>
          <a:xfrm rot="5400000">
            <a:off x="4797525" y="1911025"/>
            <a:ext cx="2214600" cy="1045500"/>
          </a:xfrm>
          <a:prstGeom prst="stripedRightArrow">
            <a:avLst>
              <a:gd fmla="val 30435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30"/>
          <p:cNvSpPr/>
          <p:nvPr/>
        </p:nvSpPr>
        <p:spPr>
          <a:xfrm>
            <a:off x="6898150" y="3256725"/>
            <a:ext cx="2245860" cy="1905606"/>
          </a:xfrm>
          <a:prstGeom prst="flowChartMultidocument">
            <a:avLst/>
          </a:prstGeom>
          <a:solidFill>
            <a:schemeClr val="accent4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NB!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We need to strike a balance between training time, model size/complexity, and accuracy; all while avoiding overfitting!</a:t>
            </a:r>
            <a:endParaRPr baseline="30000" sz="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an AI model: getting the data</a:t>
            </a:r>
            <a:endParaRPr/>
          </a:p>
        </p:txBody>
      </p:sp>
      <p:sp>
        <p:nvSpPr>
          <p:cNvPr id="647" name="Google Shape;647;p31"/>
          <p:cNvSpPr txBox="1"/>
          <p:nvPr/>
        </p:nvSpPr>
        <p:spPr>
          <a:xfrm>
            <a:off x="1693250" y="828900"/>
            <a:ext cx="594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need to format our data in order to have the model use it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8" name="Google Shape;6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75" y="1930100"/>
            <a:ext cx="3928550" cy="1283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9" name="Google Shape;649;p31"/>
          <p:cNvGrpSpPr/>
          <p:nvPr/>
        </p:nvGrpSpPr>
        <p:grpSpPr>
          <a:xfrm>
            <a:off x="1712250" y="1510475"/>
            <a:ext cx="6578100" cy="702600"/>
            <a:chOff x="1712250" y="1510475"/>
            <a:chExt cx="6578100" cy="702600"/>
          </a:xfrm>
        </p:grpSpPr>
        <p:sp>
          <p:nvSpPr>
            <p:cNvPr id="650" name="Google Shape;650;p31"/>
            <p:cNvSpPr txBox="1"/>
            <p:nvPr/>
          </p:nvSpPr>
          <p:spPr>
            <a:xfrm>
              <a:off x="4581750" y="1510475"/>
              <a:ext cx="3708600" cy="6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Luckily, Keras already has the MNIST dataset formatted!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651" name="Google Shape;651;p31"/>
            <p:cNvCxnSpPr>
              <a:endCxn id="650" idx="1"/>
            </p:cNvCxnSpPr>
            <p:nvPr/>
          </p:nvCxnSpPr>
          <p:spPr>
            <a:xfrm flipH="1" rot="10800000">
              <a:off x="1712250" y="1859075"/>
              <a:ext cx="2869500" cy="2187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2" name="Google Shape;652;p31"/>
            <p:cNvCxnSpPr>
              <a:endCxn id="650" idx="1"/>
            </p:cNvCxnSpPr>
            <p:nvPr/>
          </p:nvCxnSpPr>
          <p:spPr>
            <a:xfrm flipH="1" rot="10800000">
              <a:off x="3999750" y="1859075"/>
              <a:ext cx="582000" cy="3540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53" name="Google Shape;653;p31"/>
          <p:cNvGrpSpPr/>
          <p:nvPr/>
        </p:nvGrpSpPr>
        <p:grpSpPr>
          <a:xfrm>
            <a:off x="3119950" y="2551850"/>
            <a:ext cx="5407200" cy="757800"/>
            <a:chOff x="3119950" y="2551850"/>
            <a:chExt cx="5407200" cy="757800"/>
          </a:xfrm>
        </p:grpSpPr>
        <p:cxnSp>
          <p:nvCxnSpPr>
            <p:cNvPr id="654" name="Google Shape;654;p31"/>
            <p:cNvCxnSpPr/>
            <p:nvPr/>
          </p:nvCxnSpPr>
          <p:spPr>
            <a:xfrm>
              <a:off x="3119950" y="2930450"/>
              <a:ext cx="1698600" cy="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55" name="Google Shape;655;p31"/>
            <p:cNvSpPr txBox="1"/>
            <p:nvPr/>
          </p:nvSpPr>
          <p:spPr>
            <a:xfrm>
              <a:off x="4818550" y="2551850"/>
              <a:ext cx="3708600" cy="7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The only thing we need to do is to normalize the pixel brightness values so that they are consistent 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818975" y="1504475"/>
            <a:ext cx="6019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500"/>
              <a:t>AI, 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500"/>
              <a:t>mathematically</a:t>
            </a:r>
            <a:endParaRPr sz="4500"/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818975" y="300947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Part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an AI model: training the model!</a:t>
            </a:r>
            <a:endParaRPr/>
          </a:p>
        </p:txBody>
      </p:sp>
      <p:pic>
        <p:nvPicPr>
          <p:cNvPr id="661" name="Google Shape;6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002" y="1567949"/>
            <a:ext cx="5046001" cy="5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2"/>
          <p:cNvSpPr txBox="1"/>
          <p:nvPr/>
        </p:nvSpPr>
        <p:spPr>
          <a:xfrm>
            <a:off x="3147600" y="2311200"/>
            <a:ext cx="28488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(quite the self-explanatory methods)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3" name="Google Shape;6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712" y="3105300"/>
            <a:ext cx="4958577" cy="5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2"/>
          <p:cNvSpPr txBox="1"/>
          <p:nvPr/>
        </p:nvSpPr>
        <p:spPr>
          <a:xfrm>
            <a:off x="2927550" y="4074225"/>
            <a:ext cx="3288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rest of the code is housekeeping and seeing which images were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poorly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predicted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turn!</a:t>
            </a:r>
            <a:endParaRPr/>
          </a:p>
        </p:txBody>
      </p:sp>
      <p:sp>
        <p:nvSpPr>
          <p:cNvPr id="670" name="Google Shape;670;p33"/>
          <p:cNvSpPr txBox="1"/>
          <p:nvPr/>
        </p:nvSpPr>
        <p:spPr>
          <a:xfrm>
            <a:off x="116325" y="1468625"/>
            <a:ext cx="4161000" cy="3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Modify the code to achieve the best possible accuracy! </a:t>
            </a:r>
            <a:r>
              <a:rPr lang="en-GB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tinyurl.com/sigmaMNIST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What happens when you change the number of layers? How about the number of neurons? And the normalizing function?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How about changing the optimizer?</a:t>
            </a:r>
            <a:endParaRPr sz="13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changes in batch size effect changes in the resulting model? Does a model that went through more epochs perform better?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980000"/>
                </a:solidFill>
                <a:highlight>
                  <a:srgbClr val="EECE1A"/>
                </a:highlight>
                <a:latin typeface="Lato"/>
                <a:ea typeface="Lato"/>
                <a:cs typeface="Lato"/>
                <a:sym typeface="Lato"/>
              </a:rPr>
              <a:t>BEWARE: is training time taking too long? How about evaluation time?</a:t>
            </a:r>
            <a:endParaRPr sz="1300">
              <a:solidFill>
                <a:srgbClr val="980000"/>
              </a:solidFill>
              <a:highlight>
                <a:srgbClr val="EECE1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Which images is the model getting wrong? Do different models have different wrong guesses?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Would you have guessed better than the model?</a:t>
            </a:r>
            <a:endParaRPr sz="13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71" name="Google Shape;671;p33"/>
          <p:cNvGrpSpPr/>
          <p:nvPr/>
        </p:nvGrpSpPr>
        <p:grpSpPr>
          <a:xfrm>
            <a:off x="4406029" y="323271"/>
            <a:ext cx="4272831" cy="4055431"/>
            <a:chOff x="4607950" y="323275"/>
            <a:chExt cx="4070525" cy="3584753"/>
          </a:xfrm>
        </p:grpSpPr>
        <p:pic>
          <p:nvPicPr>
            <p:cNvPr id="672" name="Google Shape;67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7950" y="323275"/>
              <a:ext cx="2173375" cy="272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33"/>
            <p:cNvSpPr txBox="1"/>
            <p:nvPr/>
          </p:nvSpPr>
          <p:spPr>
            <a:xfrm>
              <a:off x="5155500" y="3247300"/>
              <a:ext cx="16716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Some may not work with our model :/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674" name="Google Shape;674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6875" y="323275"/>
              <a:ext cx="1671601" cy="3584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4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00"/>
              <a:t>Same </a:t>
            </a:r>
            <a:r>
              <a:rPr lang="en-GB" sz="4100"/>
              <a:t>AI,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00"/>
              <a:t>different data</a:t>
            </a:r>
            <a:endParaRPr sz="4100"/>
          </a:p>
        </p:txBody>
      </p:sp>
      <p:sp>
        <p:nvSpPr>
          <p:cNvPr id="680" name="Google Shape;680;p3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Extra section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speak</a:t>
            </a:r>
            <a:endParaRPr/>
          </a:p>
        </p:txBody>
      </p:sp>
      <p:pic>
        <p:nvPicPr>
          <p:cNvPr id="686" name="Google Shape;686;p35"/>
          <p:cNvPicPr preferRelativeResize="0"/>
          <p:nvPr/>
        </p:nvPicPr>
        <p:blipFill rotWithShape="1">
          <a:blip r:embed="rId3">
            <a:alphaModFix/>
          </a:blip>
          <a:srcRect b="742" l="13639" r="16091" t="23442"/>
          <a:stretch/>
        </p:blipFill>
        <p:spPr>
          <a:xfrm>
            <a:off x="2634900" y="2161150"/>
            <a:ext cx="4233774" cy="10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5"/>
          <p:cNvSpPr txBox="1"/>
          <p:nvPr/>
        </p:nvSpPr>
        <p:spPr>
          <a:xfrm>
            <a:off x="2705625" y="1307850"/>
            <a:ext cx="3613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Basic idea: identify the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phonemes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an audio file → identify the words based on the phonemes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88" name="Google Shape;688;p35"/>
          <p:cNvGrpSpPr/>
          <p:nvPr/>
        </p:nvGrpSpPr>
        <p:grpSpPr>
          <a:xfrm>
            <a:off x="3796675" y="3086125"/>
            <a:ext cx="2065275" cy="417900"/>
            <a:chOff x="4229575" y="3521100"/>
            <a:chExt cx="2065275" cy="417900"/>
          </a:xfrm>
        </p:grpSpPr>
        <p:cxnSp>
          <p:nvCxnSpPr>
            <p:cNvPr id="689" name="Google Shape;689;p35"/>
            <p:cNvCxnSpPr/>
            <p:nvPr/>
          </p:nvCxnSpPr>
          <p:spPr>
            <a:xfrm>
              <a:off x="4229575" y="3521100"/>
              <a:ext cx="0" cy="4179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0" name="Google Shape;690;p35"/>
            <p:cNvCxnSpPr/>
            <p:nvPr/>
          </p:nvCxnSpPr>
          <p:spPr>
            <a:xfrm>
              <a:off x="6294850" y="3521100"/>
              <a:ext cx="0" cy="4179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91" name="Google Shape;691;p35"/>
          <p:cNvGrpSpPr/>
          <p:nvPr/>
        </p:nvGrpSpPr>
        <p:grpSpPr>
          <a:xfrm>
            <a:off x="3506400" y="3353775"/>
            <a:ext cx="3492575" cy="446250"/>
            <a:chOff x="3939300" y="3788750"/>
            <a:chExt cx="3492575" cy="446250"/>
          </a:xfrm>
        </p:grpSpPr>
        <p:sp>
          <p:nvSpPr>
            <p:cNvPr id="692" name="Google Shape;692;p35"/>
            <p:cNvSpPr txBox="1"/>
            <p:nvPr/>
          </p:nvSpPr>
          <p:spPr>
            <a:xfrm>
              <a:off x="3939300" y="3788750"/>
              <a:ext cx="9210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/ʃ/</a:t>
              </a:r>
              <a:endParaRPr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3" name="Google Shape;693;p35"/>
            <p:cNvSpPr txBox="1"/>
            <p:nvPr/>
          </p:nvSpPr>
          <p:spPr>
            <a:xfrm>
              <a:off x="6029075" y="3817100"/>
              <a:ext cx="14028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/i/</a:t>
              </a:r>
              <a:endParaRPr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94" name="Google Shape;694;p35"/>
          <p:cNvGrpSpPr/>
          <p:nvPr/>
        </p:nvGrpSpPr>
        <p:grpSpPr>
          <a:xfrm>
            <a:off x="3966900" y="3771675"/>
            <a:ext cx="1728475" cy="334800"/>
            <a:chOff x="4399800" y="4206650"/>
            <a:chExt cx="1728475" cy="334800"/>
          </a:xfrm>
        </p:grpSpPr>
        <p:cxnSp>
          <p:nvCxnSpPr>
            <p:cNvPr id="695" name="Google Shape;695;p35"/>
            <p:cNvCxnSpPr>
              <a:stCxn id="692" idx="2"/>
            </p:cNvCxnSpPr>
            <p:nvPr/>
          </p:nvCxnSpPr>
          <p:spPr>
            <a:xfrm>
              <a:off x="4399800" y="4206650"/>
              <a:ext cx="779100" cy="334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6" name="Google Shape;696;p35"/>
            <p:cNvCxnSpPr/>
            <p:nvPr/>
          </p:nvCxnSpPr>
          <p:spPr>
            <a:xfrm flipH="1">
              <a:off x="5391475" y="4257900"/>
              <a:ext cx="736800" cy="276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97" name="Google Shape;697;p35"/>
          <p:cNvSpPr txBox="1"/>
          <p:nvPr/>
        </p:nvSpPr>
        <p:spPr>
          <a:xfrm>
            <a:off x="4072950" y="4042400"/>
            <a:ext cx="2210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/ˈʃi/ = “she”!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35"/>
          <p:cNvSpPr txBox="1"/>
          <p:nvPr/>
        </p:nvSpPr>
        <p:spPr>
          <a:xfrm>
            <a:off x="1693250" y="828900"/>
            <a:ext cx="52569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building blocks of words are phonemes (little sound pieces)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Phonemes, mathematically</a:t>
            </a:r>
            <a:endParaRPr/>
          </a:p>
        </p:txBody>
      </p:sp>
      <p:grpSp>
        <p:nvGrpSpPr>
          <p:cNvPr id="704" name="Google Shape;704;p36"/>
          <p:cNvGrpSpPr/>
          <p:nvPr/>
        </p:nvGrpSpPr>
        <p:grpSpPr>
          <a:xfrm>
            <a:off x="188225" y="1721575"/>
            <a:ext cx="4383775" cy="2080625"/>
            <a:chOff x="188225" y="1721575"/>
            <a:chExt cx="4383775" cy="2080625"/>
          </a:xfrm>
        </p:grpSpPr>
        <p:pic>
          <p:nvPicPr>
            <p:cNvPr id="705" name="Google Shape;705;p36"/>
            <p:cNvPicPr preferRelativeResize="0"/>
            <p:nvPr/>
          </p:nvPicPr>
          <p:blipFill rotWithShape="1">
            <a:blip r:embed="rId3">
              <a:alphaModFix/>
            </a:blip>
            <a:srcRect b="0" l="0" r="0" t="48788"/>
            <a:stretch/>
          </p:blipFill>
          <p:spPr>
            <a:xfrm>
              <a:off x="188225" y="1721575"/>
              <a:ext cx="4383775" cy="1623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36" title="sounds_chart_11.mp3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8225" y="334500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36"/>
          <p:cNvSpPr txBox="1"/>
          <p:nvPr/>
        </p:nvSpPr>
        <p:spPr>
          <a:xfrm>
            <a:off x="1395700" y="1006050"/>
            <a:ext cx="54906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Phonemes have their own distinct frequency composition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3050" y="1721575"/>
            <a:ext cx="2154559" cy="33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6"/>
          <p:cNvSpPr txBox="1"/>
          <p:nvPr/>
        </p:nvSpPr>
        <p:spPr>
          <a:xfrm>
            <a:off x="-141675" y="3832875"/>
            <a:ext cx="38469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idea: we recognize the features of the phonemes in our audio using AI!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0" name="Google Shape;710;p36"/>
          <p:cNvPicPr preferRelativeResize="0"/>
          <p:nvPr/>
        </p:nvPicPr>
        <p:blipFill rotWithShape="1">
          <a:blip r:embed="rId7">
            <a:alphaModFix/>
          </a:blip>
          <a:srcRect b="2085" l="19162" r="23909" t="7637"/>
          <a:stretch/>
        </p:blipFill>
        <p:spPr>
          <a:xfrm>
            <a:off x="1687538" y="0"/>
            <a:ext cx="57689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Extracting the audio</a:t>
            </a:r>
            <a:endParaRPr/>
          </a:p>
        </p:txBody>
      </p:sp>
      <p:pic>
        <p:nvPicPr>
          <p:cNvPr id="716" name="Google Shape;7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5" y="1403600"/>
            <a:ext cx="1458649" cy="145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p37"/>
          <p:cNvGrpSpPr/>
          <p:nvPr/>
        </p:nvGrpSpPr>
        <p:grpSpPr>
          <a:xfrm>
            <a:off x="1530300" y="1795987"/>
            <a:ext cx="2968225" cy="673875"/>
            <a:chOff x="1530300" y="1795987"/>
            <a:chExt cx="2968225" cy="673875"/>
          </a:xfrm>
        </p:grpSpPr>
        <p:cxnSp>
          <p:nvCxnSpPr>
            <p:cNvPr id="718" name="Google Shape;718;p37"/>
            <p:cNvCxnSpPr>
              <a:stCxn id="716" idx="3"/>
            </p:cNvCxnSpPr>
            <p:nvPr/>
          </p:nvCxnSpPr>
          <p:spPr>
            <a:xfrm>
              <a:off x="1649924" y="2132925"/>
              <a:ext cx="595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719" name="Google Shape;719;p37"/>
            <p:cNvPicPr preferRelativeResize="0"/>
            <p:nvPr/>
          </p:nvPicPr>
          <p:blipFill rotWithShape="1">
            <a:blip r:embed="rId4">
              <a:alphaModFix/>
            </a:blip>
            <a:srcRect b="24881" l="5414" r="5681" t="24027"/>
            <a:stretch/>
          </p:blipFill>
          <p:spPr>
            <a:xfrm rot="-2">
              <a:off x="2245725" y="1795988"/>
              <a:ext cx="2252800" cy="673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37"/>
            <p:cNvSpPr txBox="1"/>
            <p:nvPr/>
          </p:nvSpPr>
          <p:spPr>
            <a:xfrm>
              <a:off x="1530300" y="1827850"/>
              <a:ext cx="1384800" cy="1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recording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21" name="Google Shape;721;p37"/>
          <p:cNvGrpSpPr/>
          <p:nvPr/>
        </p:nvGrpSpPr>
        <p:grpSpPr>
          <a:xfrm>
            <a:off x="4477525" y="1842025"/>
            <a:ext cx="1006200" cy="290899"/>
            <a:chOff x="4477525" y="1842025"/>
            <a:chExt cx="1006200" cy="290899"/>
          </a:xfrm>
        </p:grpSpPr>
        <p:cxnSp>
          <p:nvCxnSpPr>
            <p:cNvPr id="722" name="Google Shape;722;p37"/>
            <p:cNvCxnSpPr>
              <a:stCxn id="719" idx="3"/>
            </p:cNvCxnSpPr>
            <p:nvPr/>
          </p:nvCxnSpPr>
          <p:spPr>
            <a:xfrm flipH="1" rot="10800000">
              <a:off x="4498525" y="2132624"/>
              <a:ext cx="857400" cy="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723" name="Google Shape;723;p37"/>
            <p:cNvSpPr txBox="1"/>
            <p:nvPr/>
          </p:nvSpPr>
          <p:spPr>
            <a:xfrm>
              <a:off x="4477525" y="1842025"/>
              <a:ext cx="1006200" cy="1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filtering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24" name="Google Shape;724;p37"/>
          <p:cNvGrpSpPr/>
          <p:nvPr/>
        </p:nvGrpSpPr>
        <p:grpSpPr>
          <a:xfrm>
            <a:off x="5292269" y="1647081"/>
            <a:ext cx="2182856" cy="492484"/>
            <a:chOff x="5527832" y="2261868"/>
            <a:chExt cx="1879504" cy="863705"/>
          </a:xfrm>
        </p:grpSpPr>
        <p:cxnSp>
          <p:nvCxnSpPr>
            <p:cNvPr id="725" name="Google Shape;725;p37"/>
            <p:cNvCxnSpPr/>
            <p:nvPr/>
          </p:nvCxnSpPr>
          <p:spPr>
            <a:xfrm flipH="1" rot="10800000">
              <a:off x="5527832" y="2591573"/>
              <a:ext cx="469500" cy="534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6" name="Google Shape;726;p37"/>
            <p:cNvSpPr txBox="1"/>
            <p:nvPr/>
          </p:nvSpPr>
          <p:spPr>
            <a:xfrm>
              <a:off x="5948736" y="2261868"/>
              <a:ext cx="1458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Noise reduction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27" name="Google Shape;727;p37"/>
          <p:cNvGrpSpPr/>
          <p:nvPr/>
        </p:nvGrpSpPr>
        <p:grpSpPr>
          <a:xfrm>
            <a:off x="5356050" y="1934075"/>
            <a:ext cx="3014550" cy="205500"/>
            <a:chOff x="5356050" y="1934075"/>
            <a:chExt cx="3014550" cy="205500"/>
          </a:xfrm>
        </p:grpSpPr>
        <p:cxnSp>
          <p:nvCxnSpPr>
            <p:cNvPr id="728" name="Google Shape;728;p37"/>
            <p:cNvCxnSpPr/>
            <p:nvPr/>
          </p:nvCxnSpPr>
          <p:spPr>
            <a:xfrm>
              <a:off x="5356050" y="2139575"/>
              <a:ext cx="48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9" name="Google Shape;729;p37"/>
            <p:cNvSpPr txBox="1"/>
            <p:nvPr/>
          </p:nvSpPr>
          <p:spPr>
            <a:xfrm>
              <a:off x="5791800" y="1934075"/>
              <a:ext cx="2578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Subjective</a:t>
              </a: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intensity correction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30" name="Google Shape;730;p37"/>
          <p:cNvGrpSpPr/>
          <p:nvPr/>
        </p:nvGrpSpPr>
        <p:grpSpPr>
          <a:xfrm>
            <a:off x="5320803" y="2135797"/>
            <a:ext cx="3778156" cy="914072"/>
            <a:chOff x="5327700" y="2132500"/>
            <a:chExt cx="3867495" cy="761600"/>
          </a:xfrm>
        </p:grpSpPr>
        <p:sp>
          <p:nvSpPr>
            <p:cNvPr id="731" name="Google Shape;731;p37"/>
            <p:cNvSpPr txBox="1"/>
            <p:nvPr/>
          </p:nvSpPr>
          <p:spPr>
            <a:xfrm>
              <a:off x="5794395" y="2249400"/>
              <a:ext cx="3400800" cy="6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Removal of fundamental frequency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732" name="Google Shape;732;p37"/>
            <p:cNvCxnSpPr/>
            <p:nvPr/>
          </p:nvCxnSpPr>
          <p:spPr>
            <a:xfrm>
              <a:off x="5327700" y="2132500"/>
              <a:ext cx="566700" cy="290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33" name="Google Shape;733;p37"/>
          <p:cNvGrpSpPr/>
          <p:nvPr/>
        </p:nvGrpSpPr>
        <p:grpSpPr>
          <a:xfrm>
            <a:off x="5643000" y="2469850"/>
            <a:ext cx="2886900" cy="1034700"/>
            <a:chOff x="5742200" y="3102775"/>
            <a:chExt cx="2886900" cy="1034700"/>
          </a:xfrm>
        </p:grpSpPr>
        <p:sp>
          <p:nvSpPr>
            <p:cNvPr id="734" name="Google Shape;734;p37"/>
            <p:cNvSpPr/>
            <p:nvPr/>
          </p:nvSpPr>
          <p:spPr>
            <a:xfrm rot="-5400000">
              <a:off x="7026200" y="1818775"/>
              <a:ext cx="318900" cy="2886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735" name="Google Shape;735;p37"/>
            <p:cNvCxnSpPr>
              <a:stCxn id="734" idx="1"/>
            </p:cNvCxnSpPr>
            <p:nvPr/>
          </p:nvCxnSpPr>
          <p:spPr>
            <a:xfrm rot="5400000">
              <a:off x="6522200" y="3474025"/>
              <a:ext cx="715800" cy="611100"/>
            </a:xfrm>
            <a:prstGeom prst="bentConnector3">
              <a:avLst>
                <a:gd fmla="val 100988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736" name="Google Shape;73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1499" y="2571750"/>
            <a:ext cx="3910776" cy="25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7"/>
          <p:cNvPicPr preferRelativeResize="0"/>
          <p:nvPr/>
        </p:nvPicPr>
        <p:blipFill rotWithShape="1">
          <a:blip r:embed="rId6">
            <a:alphaModFix/>
          </a:blip>
          <a:srcRect b="1654" l="2435" r="898" t="16041"/>
          <a:stretch/>
        </p:blipFill>
        <p:spPr>
          <a:xfrm>
            <a:off x="1467125" y="2667100"/>
            <a:ext cx="3739526" cy="24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37"/>
          <p:cNvSpPr txBox="1"/>
          <p:nvPr/>
        </p:nvSpPr>
        <p:spPr>
          <a:xfrm>
            <a:off x="2692200" y="311725"/>
            <a:ext cx="7863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9" name="Google Shape;739;p37"/>
          <p:cNvGrpSpPr/>
          <p:nvPr/>
        </p:nvGrpSpPr>
        <p:grpSpPr>
          <a:xfrm>
            <a:off x="3390237" y="2777250"/>
            <a:ext cx="2968225" cy="1164575"/>
            <a:chOff x="4572000" y="439225"/>
            <a:chExt cx="2968225" cy="1164575"/>
          </a:xfrm>
        </p:grpSpPr>
        <p:pic>
          <p:nvPicPr>
            <p:cNvPr id="740" name="Google Shape;740;p37"/>
            <p:cNvPicPr preferRelativeResize="0"/>
            <p:nvPr/>
          </p:nvPicPr>
          <p:blipFill rotWithShape="1">
            <a:blip r:embed="rId7">
              <a:alphaModFix/>
            </a:blip>
            <a:srcRect b="33854" l="2802" r="2821" t="13528"/>
            <a:stretch/>
          </p:blipFill>
          <p:spPr>
            <a:xfrm>
              <a:off x="4572000" y="740633"/>
              <a:ext cx="2968225" cy="863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37"/>
            <p:cNvSpPr txBox="1"/>
            <p:nvPr/>
          </p:nvSpPr>
          <p:spPr>
            <a:xfrm>
              <a:off x="5781925" y="439225"/>
              <a:ext cx="14586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slicing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742" name="Google Shape;742;p37"/>
          <p:cNvCxnSpPr/>
          <p:nvPr/>
        </p:nvCxnSpPr>
        <p:spPr>
          <a:xfrm rot="10800000">
            <a:off x="2848137" y="3510241"/>
            <a:ext cx="542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3" name="Google Shape;743;p37"/>
          <p:cNvSpPr txBox="1"/>
          <p:nvPr/>
        </p:nvSpPr>
        <p:spPr>
          <a:xfrm>
            <a:off x="510050" y="2986150"/>
            <a:ext cx="32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Extract information into parameters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Frequencies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they rise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they decay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the audio</a:t>
            </a:r>
            <a:endParaRPr/>
          </a:p>
        </p:txBody>
      </p:sp>
      <p:grpSp>
        <p:nvGrpSpPr>
          <p:cNvPr id="749" name="Google Shape;749;p38"/>
          <p:cNvGrpSpPr/>
          <p:nvPr/>
        </p:nvGrpSpPr>
        <p:grpSpPr>
          <a:xfrm>
            <a:off x="6987425" y="1983675"/>
            <a:ext cx="1923600" cy="2334575"/>
            <a:chOff x="6987425" y="1983675"/>
            <a:chExt cx="1923600" cy="2334575"/>
          </a:xfrm>
        </p:grpSpPr>
        <p:grpSp>
          <p:nvGrpSpPr>
            <p:cNvPr id="750" name="Google Shape;750;p38"/>
            <p:cNvGrpSpPr/>
            <p:nvPr/>
          </p:nvGrpSpPr>
          <p:grpSpPr>
            <a:xfrm>
              <a:off x="6987425" y="1983675"/>
              <a:ext cx="1923600" cy="2334575"/>
              <a:chOff x="6987425" y="1983675"/>
              <a:chExt cx="1923600" cy="2334575"/>
            </a:xfrm>
          </p:grpSpPr>
          <p:sp>
            <p:nvSpPr>
              <p:cNvPr id="751" name="Google Shape;751;p38"/>
              <p:cNvSpPr/>
              <p:nvPr/>
            </p:nvSpPr>
            <p:spPr>
              <a:xfrm>
                <a:off x="7598525" y="2490350"/>
                <a:ext cx="701400" cy="1827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2" name="Google Shape;752;p38"/>
              <p:cNvSpPr/>
              <p:nvPr/>
            </p:nvSpPr>
            <p:spPr>
              <a:xfrm>
                <a:off x="7662350" y="2536275"/>
                <a:ext cx="580800" cy="580800"/>
              </a:xfrm>
              <a:prstGeom prst="ellipse">
                <a:avLst/>
              </a:prstGeom>
              <a:solidFill>
                <a:srgbClr val="EECE1A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rPr>
                  <a:t>0.8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53" name="Google Shape;753;p38"/>
              <p:cNvSpPr txBox="1"/>
              <p:nvPr/>
            </p:nvSpPr>
            <p:spPr>
              <a:xfrm>
                <a:off x="6987425" y="1983675"/>
                <a:ext cx="19236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phonem</a:t>
                </a:r>
                <a:endParaRPr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probabilities</a:t>
                </a:r>
                <a:endParaRPr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754" name="Google Shape;754;p38"/>
            <p:cNvSpPr/>
            <p:nvPr/>
          </p:nvSpPr>
          <p:spPr>
            <a:xfrm>
              <a:off x="7662350" y="3697875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0.2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55" name="Google Shape;755;p38"/>
          <p:cNvGrpSpPr/>
          <p:nvPr/>
        </p:nvGrpSpPr>
        <p:grpSpPr>
          <a:xfrm>
            <a:off x="1395700" y="2075763"/>
            <a:ext cx="6266650" cy="2663400"/>
            <a:chOff x="1395700" y="2075763"/>
            <a:chExt cx="6266650" cy="2663400"/>
          </a:xfrm>
        </p:grpSpPr>
        <p:sp>
          <p:nvSpPr>
            <p:cNvPr id="756" name="Google Shape;756;p38"/>
            <p:cNvSpPr/>
            <p:nvPr/>
          </p:nvSpPr>
          <p:spPr>
            <a:xfrm>
              <a:off x="3014800" y="2075763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0.5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3014800" y="3117063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0.2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3014800" y="4158363"/>
              <a:ext cx="580800" cy="580800"/>
            </a:xfrm>
            <a:prstGeom prst="ellipse">
              <a:avLst/>
            </a:prstGeom>
            <a:solidFill>
              <a:srgbClr val="EECE1A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0.9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5462450" y="2075763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0.1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5462450" y="3117063"/>
              <a:ext cx="580800" cy="580800"/>
            </a:xfrm>
            <a:prstGeom prst="ellipse">
              <a:avLst/>
            </a:prstGeom>
            <a:solidFill>
              <a:srgbClr val="EECE1A">
                <a:alpha val="7089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0.6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5462450" y="4158363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0.3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762" name="Google Shape;762;p38"/>
            <p:cNvCxnSpPr>
              <a:stCxn id="763" idx="6"/>
              <a:endCxn id="758" idx="2"/>
            </p:cNvCxnSpPr>
            <p:nvPr/>
          </p:nvCxnSpPr>
          <p:spPr>
            <a:xfrm>
              <a:off x="1395700" y="2741850"/>
              <a:ext cx="1619100" cy="1707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4" name="Google Shape;764;p38"/>
            <p:cNvCxnSpPr>
              <a:stCxn id="763" idx="6"/>
              <a:endCxn id="757" idx="2"/>
            </p:cNvCxnSpPr>
            <p:nvPr/>
          </p:nvCxnSpPr>
          <p:spPr>
            <a:xfrm>
              <a:off x="1395700" y="2741850"/>
              <a:ext cx="1619100" cy="6657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5" name="Google Shape;765;p38"/>
            <p:cNvCxnSpPr>
              <a:endCxn id="756" idx="2"/>
            </p:cNvCxnSpPr>
            <p:nvPr/>
          </p:nvCxnSpPr>
          <p:spPr>
            <a:xfrm flipH="1" rot="10800000">
              <a:off x="1409800" y="2366163"/>
              <a:ext cx="1605000" cy="3897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6" name="Google Shape;766;p38"/>
            <p:cNvCxnSpPr>
              <a:stCxn id="767" idx="6"/>
              <a:endCxn id="756" idx="2"/>
            </p:cNvCxnSpPr>
            <p:nvPr/>
          </p:nvCxnSpPr>
          <p:spPr>
            <a:xfrm flipH="1" rot="10800000">
              <a:off x="1395700" y="2366250"/>
              <a:ext cx="1619100" cy="1537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8" name="Google Shape;768;p38"/>
            <p:cNvCxnSpPr>
              <a:stCxn id="767" idx="6"/>
              <a:endCxn id="757" idx="2"/>
            </p:cNvCxnSpPr>
            <p:nvPr/>
          </p:nvCxnSpPr>
          <p:spPr>
            <a:xfrm flipH="1" rot="10800000">
              <a:off x="1395700" y="3407550"/>
              <a:ext cx="1619100" cy="4959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9" name="Google Shape;769;p38"/>
            <p:cNvCxnSpPr>
              <a:stCxn id="767" idx="6"/>
              <a:endCxn id="758" idx="2"/>
            </p:cNvCxnSpPr>
            <p:nvPr/>
          </p:nvCxnSpPr>
          <p:spPr>
            <a:xfrm>
              <a:off x="1395700" y="3903450"/>
              <a:ext cx="1619100" cy="545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" name="Google Shape;770;p38"/>
            <p:cNvCxnSpPr>
              <a:stCxn id="756" idx="6"/>
              <a:endCxn id="759" idx="2"/>
            </p:cNvCxnSpPr>
            <p:nvPr/>
          </p:nvCxnSpPr>
          <p:spPr>
            <a:xfrm>
              <a:off x="3595600" y="2366163"/>
              <a:ext cx="186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38"/>
            <p:cNvCxnSpPr>
              <a:stCxn id="756" idx="6"/>
              <a:endCxn id="760" idx="2"/>
            </p:cNvCxnSpPr>
            <p:nvPr/>
          </p:nvCxnSpPr>
          <p:spPr>
            <a:xfrm>
              <a:off x="3595600" y="23661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2" name="Google Shape;772;p38"/>
            <p:cNvCxnSpPr>
              <a:stCxn id="756" idx="6"/>
              <a:endCxn id="761" idx="2"/>
            </p:cNvCxnSpPr>
            <p:nvPr/>
          </p:nvCxnSpPr>
          <p:spPr>
            <a:xfrm>
              <a:off x="3595600" y="2366163"/>
              <a:ext cx="1866900" cy="20826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3" name="Google Shape;773;p38"/>
            <p:cNvCxnSpPr>
              <a:endCxn id="759" idx="2"/>
            </p:cNvCxnSpPr>
            <p:nvPr/>
          </p:nvCxnSpPr>
          <p:spPr>
            <a:xfrm flipH="1" rot="10800000">
              <a:off x="3595550" y="23661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4" name="Google Shape;774;p38"/>
            <p:cNvCxnSpPr>
              <a:stCxn id="757" idx="6"/>
              <a:endCxn id="760" idx="2"/>
            </p:cNvCxnSpPr>
            <p:nvPr/>
          </p:nvCxnSpPr>
          <p:spPr>
            <a:xfrm>
              <a:off x="3595600" y="3407463"/>
              <a:ext cx="186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5" name="Google Shape;775;p38"/>
            <p:cNvCxnSpPr>
              <a:stCxn id="757" idx="6"/>
              <a:endCxn id="761" idx="2"/>
            </p:cNvCxnSpPr>
            <p:nvPr/>
          </p:nvCxnSpPr>
          <p:spPr>
            <a:xfrm>
              <a:off x="3595600" y="34074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6" name="Google Shape;776;p38"/>
            <p:cNvCxnSpPr>
              <a:stCxn id="758" idx="6"/>
              <a:endCxn id="759" idx="2"/>
            </p:cNvCxnSpPr>
            <p:nvPr/>
          </p:nvCxnSpPr>
          <p:spPr>
            <a:xfrm flipH="1" rot="10800000">
              <a:off x="3595600" y="2366163"/>
              <a:ext cx="1866900" cy="20826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7" name="Google Shape;777;p38"/>
            <p:cNvCxnSpPr>
              <a:stCxn id="758" idx="6"/>
              <a:endCxn id="760" idx="2"/>
            </p:cNvCxnSpPr>
            <p:nvPr/>
          </p:nvCxnSpPr>
          <p:spPr>
            <a:xfrm flipH="1" rot="10800000">
              <a:off x="3595600" y="34074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8" name="Google Shape;778;p38"/>
            <p:cNvCxnSpPr>
              <a:stCxn id="758" idx="6"/>
              <a:endCxn id="761" idx="2"/>
            </p:cNvCxnSpPr>
            <p:nvPr/>
          </p:nvCxnSpPr>
          <p:spPr>
            <a:xfrm>
              <a:off x="3595600" y="4448763"/>
              <a:ext cx="186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9" name="Google Shape;779;p38"/>
            <p:cNvCxnSpPr>
              <a:stCxn id="759" idx="6"/>
              <a:endCxn id="752" idx="2"/>
            </p:cNvCxnSpPr>
            <p:nvPr/>
          </p:nvCxnSpPr>
          <p:spPr>
            <a:xfrm>
              <a:off x="6043250" y="2366163"/>
              <a:ext cx="1619100" cy="4605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0" name="Google Shape;780;p38"/>
            <p:cNvCxnSpPr>
              <a:stCxn id="759" idx="6"/>
              <a:endCxn id="754" idx="2"/>
            </p:cNvCxnSpPr>
            <p:nvPr/>
          </p:nvCxnSpPr>
          <p:spPr>
            <a:xfrm>
              <a:off x="6043250" y="2366163"/>
              <a:ext cx="1619100" cy="16221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1" name="Google Shape;781;p38"/>
            <p:cNvCxnSpPr>
              <a:stCxn id="760" idx="6"/>
              <a:endCxn id="752" idx="2"/>
            </p:cNvCxnSpPr>
            <p:nvPr/>
          </p:nvCxnSpPr>
          <p:spPr>
            <a:xfrm flipH="1" rot="10800000">
              <a:off x="6043250" y="2826663"/>
              <a:ext cx="1619100" cy="580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2" name="Google Shape;782;p38"/>
            <p:cNvCxnSpPr>
              <a:stCxn id="760" idx="6"/>
              <a:endCxn id="754" idx="2"/>
            </p:cNvCxnSpPr>
            <p:nvPr/>
          </p:nvCxnSpPr>
          <p:spPr>
            <a:xfrm>
              <a:off x="6043250" y="3407463"/>
              <a:ext cx="1619100" cy="580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3" name="Google Shape;783;p38"/>
            <p:cNvCxnSpPr>
              <a:stCxn id="761" idx="6"/>
              <a:endCxn id="752" idx="2"/>
            </p:cNvCxnSpPr>
            <p:nvPr/>
          </p:nvCxnSpPr>
          <p:spPr>
            <a:xfrm flipH="1" rot="10800000">
              <a:off x="6043250" y="2826663"/>
              <a:ext cx="1619100" cy="16221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4" name="Google Shape;784;p38"/>
            <p:cNvCxnSpPr>
              <a:stCxn id="761" idx="6"/>
              <a:endCxn id="754" idx="2"/>
            </p:cNvCxnSpPr>
            <p:nvPr/>
          </p:nvCxnSpPr>
          <p:spPr>
            <a:xfrm flipH="1" rot="10800000">
              <a:off x="6043250" y="3988263"/>
              <a:ext cx="1619100" cy="4605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85" name="Google Shape;785;p38"/>
          <p:cNvGrpSpPr/>
          <p:nvPr/>
        </p:nvGrpSpPr>
        <p:grpSpPr>
          <a:xfrm>
            <a:off x="538450" y="1893750"/>
            <a:ext cx="1133700" cy="2350025"/>
            <a:chOff x="538450" y="1893750"/>
            <a:chExt cx="1133700" cy="2350025"/>
          </a:xfrm>
        </p:grpSpPr>
        <p:sp>
          <p:nvSpPr>
            <p:cNvPr id="786" name="Google Shape;786;p38"/>
            <p:cNvSpPr/>
            <p:nvPr/>
          </p:nvSpPr>
          <p:spPr>
            <a:xfrm>
              <a:off x="758075" y="2415875"/>
              <a:ext cx="701400" cy="1827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814900" y="2451450"/>
              <a:ext cx="580800" cy="580800"/>
            </a:xfrm>
            <a:prstGeom prst="ellipse">
              <a:avLst/>
            </a:prstGeom>
            <a:solidFill>
              <a:srgbClr val="EECE1A">
                <a:alpha val="70890"/>
              </a:srgbClr>
            </a:solidFill>
            <a:ln cap="flat" cmpd="sng" w="9525">
              <a:solidFill>
                <a:srgbClr val="EECE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0.7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814900" y="3613050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0.4</a:t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7" name="Google Shape;787;p38"/>
            <p:cNvSpPr txBox="1"/>
            <p:nvPr/>
          </p:nvSpPr>
          <p:spPr>
            <a:xfrm>
              <a:off x="538450" y="1893750"/>
              <a:ext cx="1133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audio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parameters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88" name="Google Shape;788;p38"/>
          <p:cNvSpPr txBox="1"/>
          <p:nvPr/>
        </p:nvSpPr>
        <p:spPr>
          <a:xfrm>
            <a:off x="1672150" y="1027275"/>
            <a:ext cx="6450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use AI to determine the probability a specific phonem has been detected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9" name="Google Shape;789;p38"/>
          <p:cNvSpPr/>
          <p:nvPr/>
        </p:nvSpPr>
        <p:spPr>
          <a:xfrm>
            <a:off x="6665175" y="3111800"/>
            <a:ext cx="2245860" cy="1905606"/>
          </a:xfrm>
          <a:prstGeom prst="flowChartMultidocument">
            <a:avLst/>
          </a:prstGeom>
          <a:solidFill>
            <a:schemeClr val="accent4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NB!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Models also view previous phonemes to determine the total probability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the audio</a:t>
            </a:r>
            <a:endParaRPr/>
          </a:p>
        </p:txBody>
      </p:sp>
      <p:grpSp>
        <p:nvGrpSpPr>
          <p:cNvPr id="795" name="Google Shape;795;p39"/>
          <p:cNvGrpSpPr/>
          <p:nvPr/>
        </p:nvGrpSpPr>
        <p:grpSpPr>
          <a:xfrm>
            <a:off x="6987425" y="1983675"/>
            <a:ext cx="1923600" cy="2334575"/>
            <a:chOff x="6987425" y="1983675"/>
            <a:chExt cx="1923600" cy="2334575"/>
          </a:xfrm>
        </p:grpSpPr>
        <p:grpSp>
          <p:nvGrpSpPr>
            <p:cNvPr id="796" name="Google Shape;796;p39"/>
            <p:cNvGrpSpPr/>
            <p:nvPr/>
          </p:nvGrpSpPr>
          <p:grpSpPr>
            <a:xfrm>
              <a:off x="6987425" y="1983675"/>
              <a:ext cx="1923600" cy="2334575"/>
              <a:chOff x="6987425" y="1983675"/>
              <a:chExt cx="1923600" cy="2334575"/>
            </a:xfrm>
          </p:grpSpPr>
          <p:sp>
            <p:nvSpPr>
              <p:cNvPr id="797" name="Google Shape;797;p39"/>
              <p:cNvSpPr/>
              <p:nvPr/>
            </p:nvSpPr>
            <p:spPr>
              <a:xfrm>
                <a:off x="7598525" y="2490350"/>
                <a:ext cx="701400" cy="1827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7662350" y="2536275"/>
                <a:ext cx="580800" cy="580800"/>
              </a:xfrm>
              <a:prstGeom prst="ellipse">
                <a:avLst/>
              </a:prstGeom>
              <a:solidFill>
                <a:srgbClr val="EECE1A">
                  <a:alpha val="7089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rPr>
                  <a:t>0.6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9" name="Google Shape;799;p39"/>
              <p:cNvSpPr txBox="1"/>
              <p:nvPr/>
            </p:nvSpPr>
            <p:spPr>
              <a:xfrm>
                <a:off x="6987425" y="1983675"/>
                <a:ext cx="19236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word</a:t>
                </a:r>
                <a:endParaRPr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probabilities</a:t>
                </a:r>
                <a:endParaRPr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800" name="Google Shape;800;p39"/>
            <p:cNvSpPr/>
            <p:nvPr/>
          </p:nvSpPr>
          <p:spPr>
            <a:xfrm>
              <a:off x="7662350" y="3697875"/>
              <a:ext cx="580800" cy="580800"/>
            </a:xfrm>
            <a:prstGeom prst="ellipse">
              <a:avLst/>
            </a:prstGeom>
            <a:solidFill>
              <a:srgbClr val="EECE1A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0.9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01" name="Google Shape;801;p39"/>
          <p:cNvGrpSpPr/>
          <p:nvPr/>
        </p:nvGrpSpPr>
        <p:grpSpPr>
          <a:xfrm>
            <a:off x="1395700" y="2075763"/>
            <a:ext cx="6266650" cy="2663400"/>
            <a:chOff x="1395700" y="2075763"/>
            <a:chExt cx="6266650" cy="2663400"/>
          </a:xfrm>
        </p:grpSpPr>
        <p:sp>
          <p:nvSpPr>
            <p:cNvPr id="802" name="Google Shape;802;p39"/>
            <p:cNvSpPr/>
            <p:nvPr/>
          </p:nvSpPr>
          <p:spPr>
            <a:xfrm>
              <a:off x="3014800" y="2075763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0.5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014800" y="3117063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0.2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014800" y="4158363"/>
              <a:ext cx="580800" cy="580800"/>
            </a:xfrm>
            <a:prstGeom prst="ellipse">
              <a:avLst/>
            </a:prstGeom>
            <a:solidFill>
              <a:srgbClr val="EECE1A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0.9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5462450" y="2075763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0.1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5462450" y="3117063"/>
              <a:ext cx="580800" cy="580800"/>
            </a:xfrm>
            <a:prstGeom prst="ellipse">
              <a:avLst/>
            </a:prstGeom>
            <a:solidFill>
              <a:srgbClr val="EECE1A">
                <a:alpha val="7089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0.6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5462450" y="4158363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0.3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808" name="Google Shape;808;p39"/>
            <p:cNvCxnSpPr>
              <a:stCxn id="809" idx="6"/>
              <a:endCxn id="804" idx="2"/>
            </p:cNvCxnSpPr>
            <p:nvPr/>
          </p:nvCxnSpPr>
          <p:spPr>
            <a:xfrm>
              <a:off x="1395700" y="2741850"/>
              <a:ext cx="1619100" cy="1707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0" name="Google Shape;810;p39"/>
            <p:cNvCxnSpPr>
              <a:stCxn id="809" idx="6"/>
              <a:endCxn id="803" idx="2"/>
            </p:cNvCxnSpPr>
            <p:nvPr/>
          </p:nvCxnSpPr>
          <p:spPr>
            <a:xfrm>
              <a:off x="1395700" y="2741850"/>
              <a:ext cx="1619100" cy="6657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39"/>
            <p:cNvCxnSpPr>
              <a:endCxn id="802" idx="2"/>
            </p:cNvCxnSpPr>
            <p:nvPr/>
          </p:nvCxnSpPr>
          <p:spPr>
            <a:xfrm flipH="1" rot="10800000">
              <a:off x="1409800" y="2366163"/>
              <a:ext cx="1605000" cy="3897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Google Shape;812;p39"/>
            <p:cNvCxnSpPr>
              <a:stCxn id="813" idx="6"/>
              <a:endCxn id="802" idx="2"/>
            </p:cNvCxnSpPr>
            <p:nvPr/>
          </p:nvCxnSpPr>
          <p:spPr>
            <a:xfrm flipH="1" rot="10800000">
              <a:off x="1395700" y="2366250"/>
              <a:ext cx="1619100" cy="1537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4" name="Google Shape;814;p39"/>
            <p:cNvCxnSpPr>
              <a:stCxn id="813" idx="6"/>
              <a:endCxn id="803" idx="2"/>
            </p:cNvCxnSpPr>
            <p:nvPr/>
          </p:nvCxnSpPr>
          <p:spPr>
            <a:xfrm flipH="1" rot="10800000">
              <a:off x="1395700" y="3407550"/>
              <a:ext cx="1619100" cy="4959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5" name="Google Shape;815;p39"/>
            <p:cNvCxnSpPr>
              <a:stCxn id="813" idx="6"/>
              <a:endCxn id="804" idx="2"/>
            </p:cNvCxnSpPr>
            <p:nvPr/>
          </p:nvCxnSpPr>
          <p:spPr>
            <a:xfrm>
              <a:off x="1395700" y="3903450"/>
              <a:ext cx="1619100" cy="545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6" name="Google Shape;816;p39"/>
            <p:cNvCxnSpPr>
              <a:stCxn id="802" idx="6"/>
              <a:endCxn id="805" idx="2"/>
            </p:cNvCxnSpPr>
            <p:nvPr/>
          </p:nvCxnSpPr>
          <p:spPr>
            <a:xfrm>
              <a:off x="3595600" y="2366163"/>
              <a:ext cx="186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Google Shape;817;p39"/>
            <p:cNvCxnSpPr>
              <a:stCxn id="802" idx="6"/>
              <a:endCxn id="806" idx="2"/>
            </p:cNvCxnSpPr>
            <p:nvPr/>
          </p:nvCxnSpPr>
          <p:spPr>
            <a:xfrm>
              <a:off x="3595600" y="23661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Google Shape;818;p39"/>
            <p:cNvCxnSpPr>
              <a:stCxn id="802" idx="6"/>
              <a:endCxn id="807" idx="2"/>
            </p:cNvCxnSpPr>
            <p:nvPr/>
          </p:nvCxnSpPr>
          <p:spPr>
            <a:xfrm>
              <a:off x="3595600" y="2366163"/>
              <a:ext cx="1866900" cy="20826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9" name="Google Shape;819;p39"/>
            <p:cNvCxnSpPr>
              <a:endCxn id="805" idx="2"/>
            </p:cNvCxnSpPr>
            <p:nvPr/>
          </p:nvCxnSpPr>
          <p:spPr>
            <a:xfrm flipH="1" rot="10800000">
              <a:off x="3595550" y="23661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Google Shape;820;p39"/>
            <p:cNvCxnSpPr>
              <a:stCxn id="803" idx="6"/>
              <a:endCxn id="806" idx="2"/>
            </p:cNvCxnSpPr>
            <p:nvPr/>
          </p:nvCxnSpPr>
          <p:spPr>
            <a:xfrm>
              <a:off x="3595600" y="3407463"/>
              <a:ext cx="186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39"/>
            <p:cNvCxnSpPr>
              <a:stCxn id="803" idx="6"/>
              <a:endCxn id="807" idx="2"/>
            </p:cNvCxnSpPr>
            <p:nvPr/>
          </p:nvCxnSpPr>
          <p:spPr>
            <a:xfrm>
              <a:off x="3595600" y="34074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Google Shape;822;p39"/>
            <p:cNvCxnSpPr>
              <a:stCxn id="804" idx="6"/>
              <a:endCxn id="805" idx="2"/>
            </p:cNvCxnSpPr>
            <p:nvPr/>
          </p:nvCxnSpPr>
          <p:spPr>
            <a:xfrm flipH="1" rot="10800000">
              <a:off x="3595600" y="2366163"/>
              <a:ext cx="1866900" cy="20826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39"/>
            <p:cNvCxnSpPr>
              <a:stCxn id="804" idx="6"/>
              <a:endCxn id="806" idx="2"/>
            </p:cNvCxnSpPr>
            <p:nvPr/>
          </p:nvCxnSpPr>
          <p:spPr>
            <a:xfrm flipH="1" rot="10800000">
              <a:off x="3595600" y="34074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4" name="Google Shape;824;p39"/>
            <p:cNvCxnSpPr>
              <a:stCxn id="804" idx="6"/>
              <a:endCxn id="807" idx="2"/>
            </p:cNvCxnSpPr>
            <p:nvPr/>
          </p:nvCxnSpPr>
          <p:spPr>
            <a:xfrm>
              <a:off x="3595600" y="4448763"/>
              <a:ext cx="186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39"/>
            <p:cNvCxnSpPr>
              <a:stCxn id="805" idx="6"/>
              <a:endCxn id="798" idx="2"/>
            </p:cNvCxnSpPr>
            <p:nvPr/>
          </p:nvCxnSpPr>
          <p:spPr>
            <a:xfrm>
              <a:off x="6043250" y="2366163"/>
              <a:ext cx="1619100" cy="4605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39"/>
            <p:cNvCxnSpPr>
              <a:stCxn id="805" idx="6"/>
              <a:endCxn id="800" idx="2"/>
            </p:cNvCxnSpPr>
            <p:nvPr/>
          </p:nvCxnSpPr>
          <p:spPr>
            <a:xfrm>
              <a:off x="6043250" y="2366163"/>
              <a:ext cx="1619100" cy="16221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7" name="Google Shape;827;p39"/>
            <p:cNvCxnSpPr>
              <a:stCxn id="806" idx="6"/>
              <a:endCxn id="798" idx="2"/>
            </p:cNvCxnSpPr>
            <p:nvPr/>
          </p:nvCxnSpPr>
          <p:spPr>
            <a:xfrm flipH="1" rot="10800000">
              <a:off x="6043250" y="2826663"/>
              <a:ext cx="1619100" cy="580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8" name="Google Shape;828;p39"/>
            <p:cNvCxnSpPr>
              <a:stCxn id="806" idx="6"/>
              <a:endCxn id="800" idx="2"/>
            </p:cNvCxnSpPr>
            <p:nvPr/>
          </p:nvCxnSpPr>
          <p:spPr>
            <a:xfrm>
              <a:off x="6043250" y="3407463"/>
              <a:ext cx="1619100" cy="580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39"/>
            <p:cNvCxnSpPr>
              <a:stCxn id="807" idx="6"/>
              <a:endCxn id="798" idx="2"/>
            </p:cNvCxnSpPr>
            <p:nvPr/>
          </p:nvCxnSpPr>
          <p:spPr>
            <a:xfrm flipH="1" rot="10800000">
              <a:off x="6043250" y="2826663"/>
              <a:ext cx="1619100" cy="16221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0" name="Google Shape;830;p39"/>
            <p:cNvCxnSpPr>
              <a:stCxn id="807" idx="6"/>
              <a:endCxn id="800" idx="2"/>
            </p:cNvCxnSpPr>
            <p:nvPr/>
          </p:nvCxnSpPr>
          <p:spPr>
            <a:xfrm flipH="1" rot="10800000">
              <a:off x="6043250" y="3988263"/>
              <a:ext cx="1619100" cy="4605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1" name="Google Shape;831;p39"/>
          <p:cNvGrpSpPr/>
          <p:nvPr/>
        </p:nvGrpSpPr>
        <p:grpSpPr>
          <a:xfrm>
            <a:off x="538450" y="1893750"/>
            <a:ext cx="1133700" cy="2350025"/>
            <a:chOff x="538450" y="1893750"/>
            <a:chExt cx="1133700" cy="2350025"/>
          </a:xfrm>
        </p:grpSpPr>
        <p:sp>
          <p:nvSpPr>
            <p:cNvPr id="832" name="Google Shape;832;p39"/>
            <p:cNvSpPr/>
            <p:nvPr/>
          </p:nvSpPr>
          <p:spPr>
            <a:xfrm>
              <a:off x="758075" y="2415875"/>
              <a:ext cx="701400" cy="1827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814900" y="2451450"/>
              <a:ext cx="580800" cy="580800"/>
            </a:xfrm>
            <a:prstGeom prst="ellipse">
              <a:avLst/>
            </a:prstGeom>
            <a:solidFill>
              <a:srgbClr val="EECE1A"/>
            </a:solidFill>
            <a:ln cap="flat" cmpd="sng" w="9525">
              <a:solidFill>
                <a:srgbClr val="EECE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0.8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814900" y="3613050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0.2</a:t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3" name="Google Shape;833;p39"/>
            <p:cNvSpPr txBox="1"/>
            <p:nvPr/>
          </p:nvSpPr>
          <p:spPr>
            <a:xfrm>
              <a:off x="538450" y="1893750"/>
              <a:ext cx="1133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phonem probabilities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34" name="Google Shape;834;p39"/>
          <p:cNvSpPr txBox="1"/>
          <p:nvPr/>
        </p:nvSpPr>
        <p:spPr>
          <a:xfrm>
            <a:off x="1672150" y="1027275"/>
            <a:ext cx="6450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use AI to determine the probability a specific word has been detected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5" name="Google Shape;835;p39"/>
          <p:cNvSpPr/>
          <p:nvPr/>
        </p:nvSpPr>
        <p:spPr>
          <a:xfrm>
            <a:off x="6665175" y="3111800"/>
            <a:ext cx="2245860" cy="1905606"/>
          </a:xfrm>
          <a:prstGeom prst="flowChartMultidocument">
            <a:avLst/>
          </a:prstGeom>
          <a:solidFill>
            <a:schemeClr val="accent4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NB!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More advanced models also check phrase syntax to determine the total probability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6" name="Google Shape;8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175" y="1760475"/>
            <a:ext cx="47053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9"/>
          <p:cNvSpPr txBox="1"/>
          <p:nvPr/>
        </p:nvSpPr>
        <p:spPr>
          <a:xfrm>
            <a:off x="8062400" y="4017025"/>
            <a:ext cx="109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0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</a:t>
            </a:r>
            <a:endParaRPr/>
          </a:p>
        </p:txBody>
      </p:sp>
      <p:sp>
        <p:nvSpPr>
          <p:cNvPr id="843" name="Google Shape;843;p4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For the extra section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</a:t>
            </a:r>
            <a:endParaRPr/>
          </a:p>
        </p:txBody>
      </p:sp>
      <p:sp>
        <p:nvSpPr>
          <p:cNvPr id="849" name="Google Shape;849;p41"/>
          <p:cNvSpPr txBox="1"/>
          <p:nvPr/>
        </p:nvSpPr>
        <p:spPr>
          <a:xfrm>
            <a:off x="171050" y="1381525"/>
            <a:ext cx="62769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F8E6D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vosk </a:t>
            </a:r>
            <a:r>
              <a:rPr lang="en-GB" sz="1050">
                <a:solidFill>
                  <a:srgbClr val="CF8E6D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Model, KaldiRecognizer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F8E6D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pyaudio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F8E6D"/>
                </a:solidFill>
                <a:latin typeface="Lato"/>
                <a:ea typeface="Lato"/>
                <a:cs typeface="Lato"/>
                <a:sym typeface="Lato"/>
              </a:rPr>
              <a:t>import 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serial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ser = serial.Serial(</a:t>
            </a:r>
            <a:r>
              <a:rPr lang="en-GB" sz="1050">
                <a:solidFill>
                  <a:srgbClr val="6AAB73"/>
                </a:solidFill>
                <a:latin typeface="Lato"/>
                <a:ea typeface="Lato"/>
                <a:cs typeface="Lato"/>
                <a:sym typeface="Lato"/>
              </a:rPr>
              <a:t>'COM11'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1050">
                <a:solidFill>
                  <a:srgbClr val="2AACB8"/>
                </a:solidFill>
                <a:latin typeface="Lato"/>
                <a:ea typeface="Lato"/>
                <a:cs typeface="Lato"/>
                <a:sym typeface="Lato"/>
              </a:rPr>
              <a:t>115200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F8E6D"/>
                </a:solidFill>
                <a:latin typeface="Lato"/>
                <a:ea typeface="Lato"/>
                <a:cs typeface="Lato"/>
                <a:sym typeface="Lato"/>
              </a:rPr>
              <a:t>def </a:t>
            </a:r>
            <a:r>
              <a:rPr lang="en-GB" sz="1050">
                <a:solidFill>
                  <a:srgbClr val="56A8F5"/>
                </a:solidFill>
                <a:latin typeface="Lato"/>
                <a:ea typeface="Lato"/>
                <a:cs typeface="Lato"/>
                <a:sym typeface="Lato"/>
              </a:rPr>
              <a:t>send_arduino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(c):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   ser.write(c)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model = Model(</a:t>
            </a:r>
            <a:r>
              <a:rPr lang="en-GB" sz="1050">
                <a:solidFill>
                  <a:srgbClr val="6AAB73"/>
                </a:solidFill>
                <a:latin typeface="Lato"/>
                <a:ea typeface="Lato"/>
                <a:cs typeface="Lato"/>
                <a:sym typeface="Lato"/>
              </a:rPr>
              <a:t>'vosk-model-small-en-us-0.15'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recognizer = KaldiRecognizer(model, </a:t>
            </a:r>
            <a:r>
              <a:rPr lang="en-GB" sz="1050">
                <a:solidFill>
                  <a:srgbClr val="2AACB8"/>
                </a:solidFill>
                <a:latin typeface="Lato"/>
                <a:ea typeface="Lato"/>
                <a:cs typeface="Lato"/>
                <a:sym typeface="Lato"/>
              </a:rPr>
              <a:t>16000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GB" sz="1050">
                <a:solidFill>
                  <a:srgbClr val="7A7E85"/>
                </a:solidFill>
                <a:latin typeface="Lato"/>
                <a:ea typeface="Lato"/>
                <a:cs typeface="Lato"/>
                <a:sym typeface="Lato"/>
              </a:rPr>
              <a:t>#sampling rate</a:t>
            </a:r>
            <a:endParaRPr sz="1050">
              <a:solidFill>
                <a:srgbClr val="7A7E8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mic = pyaudio.PyAudio()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stream = mic.open(</a:t>
            </a:r>
            <a:r>
              <a:rPr lang="en-GB" sz="1050">
                <a:solidFill>
                  <a:srgbClr val="AA4926"/>
                </a:solidFill>
                <a:latin typeface="Lato"/>
                <a:ea typeface="Lato"/>
                <a:cs typeface="Lato"/>
                <a:sym typeface="Lato"/>
              </a:rPr>
              <a:t>format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=pyaudio.paInt16,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                 </a:t>
            </a:r>
            <a:r>
              <a:rPr lang="en-GB" sz="1050">
                <a:solidFill>
                  <a:srgbClr val="AA4926"/>
                </a:solidFill>
                <a:latin typeface="Lato"/>
                <a:ea typeface="Lato"/>
                <a:cs typeface="Lato"/>
                <a:sym typeface="Lato"/>
              </a:rPr>
              <a:t>channels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GB" sz="1050">
                <a:solidFill>
                  <a:srgbClr val="2AACB8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                 </a:t>
            </a:r>
            <a:r>
              <a:rPr lang="en-GB" sz="1050">
                <a:solidFill>
                  <a:srgbClr val="AA4926"/>
                </a:solidFill>
                <a:latin typeface="Lato"/>
                <a:ea typeface="Lato"/>
                <a:cs typeface="Lato"/>
                <a:sym typeface="Lato"/>
              </a:rPr>
              <a:t>rate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GB" sz="1050">
                <a:solidFill>
                  <a:srgbClr val="2AACB8"/>
                </a:solidFill>
                <a:latin typeface="Lato"/>
                <a:ea typeface="Lato"/>
                <a:cs typeface="Lato"/>
                <a:sym typeface="Lato"/>
              </a:rPr>
              <a:t>16000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                 </a:t>
            </a:r>
            <a:r>
              <a:rPr lang="en-GB" sz="1050">
                <a:solidFill>
                  <a:srgbClr val="AA4926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GB" sz="1050">
                <a:solidFill>
                  <a:srgbClr val="CF8E6D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                 </a:t>
            </a:r>
            <a:r>
              <a:rPr lang="en-GB" sz="1050">
                <a:solidFill>
                  <a:srgbClr val="AA4926"/>
                </a:solidFill>
                <a:latin typeface="Lato"/>
                <a:ea typeface="Lato"/>
                <a:cs typeface="Lato"/>
                <a:sym typeface="Lato"/>
              </a:rPr>
              <a:t>frames_per_buffer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GB" sz="1050">
                <a:solidFill>
                  <a:srgbClr val="2AACB8"/>
                </a:solidFill>
                <a:latin typeface="Lato"/>
                <a:ea typeface="Lato"/>
                <a:cs typeface="Lato"/>
                <a:sym typeface="Lato"/>
              </a:rPr>
              <a:t>8192</a:t>
            </a: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rPr>
              <a:t>stream.start_stream()</a:t>
            </a:r>
            <a:endParaRPr sz="1050">
              <a:solidFill>
                <a:srgbClr val="BCBEC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586C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50" name="Google Shape;850;p41"/>
          <p:cNvGrpSpPr/>
          <p:nvPr/>
        </p:nvGrpSpPr>
        <p:grpSpPr>
          <a:xfrm>
            <a:off x="3903675" y="1232750"/>
            <a:ext cx="5490775" cy="3443100"/>
            <a:chOff x="3903675" y="1232750"/>
            <a:chExt cx="5490775" cy="3443100"/>
          </a:xfrm>
        </p:grpSpPr>
        <p:sp>
          <p:nvSpPr>
            <p:cNvPr id="851" name="Google Shape;851;p41"/>
            <p:cNvSpPr txBox="1"/>
            <p:nvPr/>
          </p:nvSpPr>
          <p:spPr>
            <a:xfrm>
              <a:off x="3967450" y="1307850"/>
              <a:ext cx="5427000" cy="27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def </a:t>
              </a:r>
              <a:r>
                <a:rPr lang="en-GB" sz="1050">
                  <a:solidFill>
                    <a:srgbClr val="56A8F5"/>
                  </a:solidFill>
                  <a:latin typeface="Lato"/>
                  <a:ea typeface="Lato"/>
                  <a:cs typeface="Lato"/>
                  <a:sym typeface="Lato"/>
                </a:rPr>
                <a:t>recognise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():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data = stream.read(</a:t>
              </a:r>
              <a:r>
                <a:rPr lang="en-GB" sz="1050">
                  <a:solidFill>
                    <a:srgbClr val="2AACB8"/>
                  </a:solidFill>
                  <a:latin typeface="Lato"/>
                  <a:ea typeface="Lato"/>
                  <a:cs typeface="Lato"/>
                  <a:sym typeface="Lato"/>
                </a:rPr>
                <a:t>4096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) </a:t>
              </a:r>
              <a:r>
                <a:rPr lang="en-GB" sz="1050">
                  <a:solidFill>
                    <a:srgbClr val="7A7E85"/>
                  </a:solidFill>
                  <a:latin typeface="Lato"/>
                  <a:ea typeface="Lato"/>
                  <a:cs typeface="Lato"/>
                  <a:sym typeface="Lato"/>
                </a:rPr>
                <a:t>#number of bytes</a:t>
              </a:r>
              <a:endParaRPr sz="1050">
                <a:solidFill>
                  <a:srgbClr val="7A7E8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7A7E85"/>
                  </a:solidFill>
                  <a:latin typeface="Lato"/>
                  <a:ea typeface="Lato"/>
                  <a:cs typeface="Lato"/>
                  <a:sym typeface="Lato"/>
                </a:rPr>
                <a:t>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if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recognizer.AcceptWaveform(data): </a:t>
              </a:r>
              <a:r>
                <a:rPr lang="en-GB" sz="1050">
                  <a:solidFill>
                    <a:srgbClr val="7A7E85"/>
                  </a:solidFill>
                  <a:latin typeface="Lato"/>
                  <a:ea typeface="Lato"/>
                  <a:cs typeface="Lato"/>
                  <a:sym typeface="Lato"/>
                </a:rPr>
                <a:t>#if the voice recognition is acceptable</a:t>
              </a:r>
              <a:endParaRPr sz="1050">
                <a:solidFill>
                  <a:srgbClr val="7A7E8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7A7E85"/>
                  </a:solidFill>
                  <a:latin typeface="Lato"/>
                  <a:ea typeface="Lato"/>
                  <a:cs typeface="Lato"/>
                  <a:sym typeface="Lato"/>
                </a:rPr>
                <a:t>      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text = recognizer.Result()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text = text[</a:t>
              </a:r>
              <a:r>
                <a:rPr lang="en-GB" sz="1050">
                  <a:solidFill>
                    <a:srgbClr val="2AACB8"/>
                  </a:solidFill>
                  <a:latin typeface="Lato"/>
                  <a:ea typeface="Lato"/>
                  <a:cs typeface="Lato"/>
                  <a:sym typeface="Lato"/>
                </a:rPr>
                <a:t>14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:-</a:t>
              </a:r>
              <a:r>
                <a:rPr lang="en-GB" sz="1050">
                  <a:solidFill>
                    <a:srgbClr val="2AACB8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] </a:t>
              </a:r>
              <a:r>
                <a:rPr lang="en-GB" sz="1050">
                  <a:solidFill>
                    <a:srgbClr val="7A7E85"/>
                  </a:solidFill>
                  <a:latin typeface="Lato"/>
                  <a:ea typeface="Lato"/>
                  <a:cs typeface="Lato"/>
                  <a:sym typeface="Lato"/>
                </a:rPr>
                <a:t>#this string cut is here to remove  a bunch of random characters</a:t>
              </a:r>
              <a:endParaRPr sz="1050">
                <a:solidFill>
                  <a:srgbClr val="7A7E8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7A7E85"/>
                  </a:solidFill>
                  <a:latin typeface="Lato"/>
                  <a:ea typeface="Lato"/>
                  <a:cs typeface="Lato"/>
                  <a:sym typeface="Lato"/>
                </a:rPr>
                <a:t>    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return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text </a:t>
              </a:r>
              <a:r>
                <a:rPr lang="en-GB" sz="1050">
                  <a:solidFill>
                    <a:srgbClr val="7A7E85"/>
                  </a:solidFill>
                  <a:latin typeface="Lato"/>
                  <a:ea typeface="Lato"/>
                  <a:cs typeface="Lato"/>
                  <a:sym typeface="Lato"/>
                </a:rPr>
                <a:t>#returns the text that was listened</a:t>
              </a:r>
              <a:endParaRPr sz="1050">
                <a:solidFill>
                  <a:srgbClr val="7A7E8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7A7E85"/>
                  </a:solidFill>
                  <a:latin typeface="Lato"/>
                  <a:ea typeface="Lato"/>
                  <a:cs typeface="Lato"/>
                  <a:sym typeface="Lato"/>
                </a:rPr>
                <a:t>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else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: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return 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"…" </a:t>
              </a:r>
              <a:r>
                <a:rPr lang="en-GB" sz="1050">
                  <a:solidFill>
                    <a:srgbClr val="7A7E85"/>
                  </a:solidFill>
                  <a:latin typeface="Lato"/>
                  <a:ea typeface="Lato"/>
                  <a:cs typeface="Lato"/>
                  <a:sym typeface="Lato"/>
                </a:rPr>
                <a:t>#if it doesn't recognize what was said it's ok</a:t>
              </a:r>
              <a:endParaRPr sz="1050">
                <a:solidFill>
                  <a:srgbClr val="7A7E8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while </a:t>
              </a:r>
              <a:r>
                <a:rPr lang="en-GB" sz="1050">
                  <a:solidFill>
                    <a:srgbClr val="2AACB8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: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word = recognise()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for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i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in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[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"red"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, 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"read"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, 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"right"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, 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"thread"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]: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if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i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in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word: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    send_arduino(</a:t>
              </a:r>
              <a:r>
                <a:rPr lang="en-GB" sz="1050">
                  <a:solidFill>
                    <a:srgbClr val="A5C261"/>
                  </a:solidFill>
                  <a:latin typeface="Lato"/>
                  <a:ea typeface="Lato"/>
                  <a:cs typeface="Lato"/>
                  <a:sym typeface="Lato"/>
                </a:rPr>
                <a:t>b'r'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 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break</a:t>
              </a:r>
              <a:endParaRPr sz="1050">
                <a:solidFill>
                  <a:srgbClr val="CF8E6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   for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i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in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[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"blue"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, 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"bone"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]: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if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i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in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word: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    send_arduino(</a:t>
              </a:r>
              <a:r>
                <a:rPr lang="en-GB" sz="1050">
                  <a:solidFill>
                    <a:srgbClr val="A5C261"/>
                  </a:solidFill>
                  <a:latin typeface="Lato"/>
                  <a:ea typeface="Lato"/>
                  <a:cs typeface="Lato"/>
                  <a:sym typeface="Lato"/>
                </a:rPr>
                <a:t>b'b'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 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break</a:t>
              </a:r>
              <a:endParaRPr sz="1050">
                <a:solidFill>
                  <a:srgbClr val="CF8E6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   for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i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in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[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"green"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, 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"bring"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]: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if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i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in 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word: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    send_arduino(</a:t>
              </a:r>
              <a:r>
                <a:rPr lang="en-GB" sz="1050">
                  <a:solidFill>
                    <a:srgbClr val="A5C261"/>
                  </a:solidFill>
                  <a:latin typeface="Lato"/>
                  <a:ea typeface="Lato"/>
                  <a:cs typeface="Lato"/>
                  <a:sym typeface="Lato"/>
                </a:rPr>
                <a:t>b'g'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           </a:t>
              </a: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break</a:t>
              </a:r>
              <a:endParaRPr sz="1050">
                <a:solidFill>
                  <a:srgbClr val="CF8E6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CF8E6D"/>
                  </a:solidFill>
                  <a:latin typeface="Lato"/>
                  <a:ea typeface="Lato"/>
                  <a:cs typeface="Lato"/>
                  <a:sym typeface="Lato"/>
                </a:rPr>
                <a:t>   </a:t>
              </a:r>
              <a:r>
                <a:rPr lang="en-GB" sz="1050">
                  <a:solidFill>
                    <a:srgbClr val="8888C6"/>
                  </a:solidFill>
                  <a:latin typeface="Lato"/>
                  <a:ea typeface="Lato"/>
                  <a:cs typeface="Lato"/>
                  <a:sym typeface="Lato"/>
                </a:rPr>
                <a:t>print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(</a:t>
              </a:r>
              <a:r>
                <a:rPr lang="en-GB" sz="1050">
                  <a:solidFill>
                    <a:srgbClr val="6AAB73"/>
                  </a:solidFill>
                  <a:latin typeface="Lato"/>
                  <a:ea typeface="Lato"/>
                  <a:cs typeface="Lato"/>
                  <a:sym typeface="Lato"/>
                </a:rPr>
                <a:t>"..."</a:t>
              </a:r>
              <a:r>
                <a:rPr lang="en-GB" sz="1050">
                  <a:solidFill>
                    <a:srgbClr val="BCBEC4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 sz="1050">
                <a:solidFill>
                  <a:srgbClr val="BCBEC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569CD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852" name="Google Shape;852;p41"/>
            <p:cNvCxnSpPr/>
            <p:nvPr/>
          </p:nvCxnSpPr>
          <p:spPr>
            <a:xfrm>
              <a:off x="3903675" y="1232750"/>
              <a:ext cx="0" cy="3443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3" name="Google Shape;853;p41"/>
          <p:cNvSpPr txBox="1"/>
          <p:nvPr/>
        </p:nvSpPr>
        <p:spPr>
          <a:xfrm>
            <a:off x="1579900" y="716250"/>
            <a:ext cx="6099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300"/>
              <a:buFont typeface="Lato"/>
              <a:buChar char="●"/>
            </a:pPr>
            <a:r>
              <a:rPr lang="en-GB" sz="13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https://alphacephei.com/vosk/models/vosk-model-small-en-us-0.15.zip</a:t>
            </a:r>
            <a:endParaRPr sz="1300" u="sng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Extract and copy into the project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Definition</a:t>
            </a:r>
            <a:r>
              <a:rPr lang="en-GB"/>
              <a:t> from </a:t>
            </a:r>
            <a:r>
              <a:rPr i="1" lang="en-GB"/>
              <a:t>Britannica: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Ability of a digital computer or computer-controlled robot to perform tasks commonly associated with intelligent beings.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Vague! But ok…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Why use an AI?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Information we give to the computer is always different (e.g. speech recognition: different accents and emotions) -&gt; Intelligence to know how to understand it.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 lot of work to do by hand. AI can be trained, like a human!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</a:t>
            </a:r>
            <a:endParaRPr/>
          </a:p>
        </p:txBody>
      </p:sp>
      <p:cxnSp>
        <p:nvCxnSpPr>
          <p:cNvPr id="859" name="Google Shape;859;p42"/>
          <p:cNvCxnSpPr/>
          <p:nvPr/>
        </p:nvCxnSpPr>
        <p:spPr>
          <a:xfrm>
            <a:off x="4243725" y="1276700"/>
            <a:ext cx="0" cy="374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0" name="Google Shape;8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3102300" cy="26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2"/>
          <p:cNvPicPr preferRelativeResize="0"/>
          <p:nvPr/>
        </p:nvPicPr>
        <p:blipFill rotWithShape="1">
          <a:blip r:embed="rId4">
            <a:alphaModFix/>
          </a:blip>
          <a:srcRect b="30444" l="0" r="82643" t="20874"/>
          <a:stretch/>
        </p:blipFill>
        <p:spPr>
          <a:xfrm>
            <a:off x="5232750" y="447463"/>
            <a:ext cx="2977709" cy="46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3"/>
          <p:cNvSpPr txBox="1"/>
          <p:nvPr/>
        </p:nvSpPr>
        <p:spPr>
          <a:xfrm>
            <a:off x="1526550" y="1390800"/>
            <a:ext cx="6090900" cy="23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References (for parts 1 and 2):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https://www.3blue1brown.com/topics/neural-networks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http://neuralnetworksanddeeplearning.com/chap2.html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 actually forgot where I adapted the code from, but it is quite 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straightforward</a:t>
            </a:r>
            <a:r>
              <a:rPr lang="en-GB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nevertheless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References (for extra section)</a:t>
            </a:r>
            <a:endParaRPr sz="13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Char char="●"/>
            </a:pPr>
            <a:r>
              <a:rPr lang="en-GB" sz="1300" u="sng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https://www.scaler.com/topics/artificial-intelligence-tutorial/speech-recognition-in-ai/</a:t>
            </a:r>
            <a:endParaRPr sz="13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Char char="●"/>
            </a:pPr>
            <a:r>
              <a:rPr lang="en-GB" sz="1300" u="sng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https://jonathan-hui.medium.com/speech-recognition-phonetics-d761ea1710c0</a:t>
            </a:r>
            <a:r>
              <a:rPr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AI model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1565725" y="892675"/>
            <a:ext cx="5058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want to know which number is in the image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2734700" y="1460250"/>
            <a:ext cx="2829000" cy="168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8" name="Google Shape;158;p16"/>
          <p:cNvCxnSpPr>
            <a:stCxn id="159" idx="3"/>
            <a:endCxn id="157" idx="1"/>
          </p:cNvCxnSpPr>
          <p:nvPr/>
        </p:nvCxnSpPr>
        <p:spPr>
          <a:xfrm>
            <a:off x="1643600" y="2302950"/>
            <a:ext cx="109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16"/>
          <p:cNvSpPr txBox="1"/>
          <p:nvPr/>
        </p:nvSpPr>
        <p:spPr>
          <a:xfrm>
            <a:off x="3855200" y="1155450"/>
            <a:ext cx="58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1" name="Google Shape;161;p16"/>
          <p:cNvGrpSpPr/>
          <p:nvPr/>
        </p:nvGrpSpPr>
        <p:grpSpPr>
          <a:xfrm>
            <a:off x="2859800" y="1558925"/>
            <a:ext cx="2578800" cy="1488000"/>
            <a:chOff x="2859800" y="1558925"/>
            <a:chExt cx="2578800" cy="1488000"/>
          </a:xfrm>
        </p:grpSpPr>
        <p:sp>
          <p:nvSpPr>
            <p:cNvPr id="162" name="Google Shape;162;p16"/>
            <p:cNvSpPr/>
            <p:nvPr/>
          </p:nvSpPr>
          <p:spPr>
            <a:xfrm>
              <a:off x="2859800" y="1558925"/>
              <a:ext cx="644700" cy="14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Pixel 1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504500" y="1558925"/>
              <a:ext cx="644700" cy="14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Pixel 2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4149200" y="1558925"/>
              <a:ext cx="644700" cy="14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…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4793900" y="1558925"/>
              <a:ext cx="644700" cy="14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Pixel 784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166" name="Google Shape;166;p16"/>
          <p:cNvCxnSpPr/>
          <p:nvPr/>
        </p:nvCxnSpPr>
        <p:spPr>
          <a:xfrm>
            <a:off x="5563702" y="2302926"/>
            <a:ext cx="109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7" name="Google Shape;167;p16"/>
          <p:cNvGrpSpPr/>
          <p:nvPr/>
        </p:nvGrpSpPr>
        <p:grpSpPr>
          <a:xfrm>
            <a:off x="6655064" y="1155450"/>
            <a:ext cx="2441235" cy="1990200"/>
            <a:chOff x="6654750" y="1155438"/>
            <a:chExt cx="2337900" cy="1990200"/>
          </a:xfrm>
        </p:grpSpPr>
        <p:sp>
          <p:nvSpPr>
            <p:cNvPr id="168" name="Google Shape;168;p16"/>
            <p:cNvSpPr/>
            <p:nvPr/>
          </p:nvSpPr>
          <p:spPr>
            <a:xfrm>
              <a:off x="6654750" y="1460238"/>
              <a:ext cx="2337900" cy="1685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7453500" y="1155438"/>
              <a:ext cx="7404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out</a:t>
              </a: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put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70" name="Google Shape;170;p16"/>
          <p:cNvSpPr/>
          <p:nvPr/>
        </p:nvSpPr>
        <p:spPr>
          <a:xfrm>
            <a:off x="5676275" y="1509825"/>
            <a:ext cx="868958" cy="7268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accent2"/>
                  </a:solidFill>
                  <a:prstDash val="lgDash"/>
                  <a:round/>
                  <a:headEnd len="sm" w="sm" type="none"/>
                  <a:tailEnd len="sm" w="sm" type="none"/>
                </a:ln>
                <a:solidFill>
                  <a:schemeClr val="accent2"/>
                </a:solidFill>
                <a:latin typeface="Arial"/>
              </a:rPr>
              <a:t>AI</a:t>
            </a:r>
          </a:p>
        </p:txBody>
      </p:sp>
      <p:grpSp>
        <p:nvGrpSpPr>
          <p:cNvPr id="171" name="Google Shape;171;p16"/>
          <p:cNvGrpSpPr/>
          <p:nvPr/>
        </p:nvGrpSpPr>
        <p:grpSpPr>
          <a:xfrm>
            <a:off x="2642600" y="3046925"/>
            <a:ext cx="1353300" cy="1434875"/>
            <a:chOff x="2642600" y="3046925"/>
            <a:chExt cx="1353300" cy="1434875"/>
          </a:xfrm>
        </p:grpSpPr>
        <p:cxnSp>
          <p:nvCxnSpPr>
            <p:cNvPr id="172" name="Google Shape;172;p16"/>
            <p:cNvCxnSpPr>
              <a:stCxn id="163" idx="2"/>
            </p:cNvCxnSpPr>
            <p:nvPr/>
          </p:nvCxnSpPr>
          <p:spPr>
            <a:xfrm flipH="1">
              <a:off x="3336950" y="3046925"/>
              <a:ext cx="489900" cy="814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73" name="Google Shape;173;p16"/>
            <p:cNvSpPr txBox="1"/>
            <p:nvPr/>
          </p:nvSpPr>
          <p:spPr>
            <a:xfrm>
              <a:off x="2642600" y="3754900"/>
              <a:ext cx="1353300" cy="7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Pixel brightness 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" y="1699250"/>
            <a:ext cx="1488000" cy="14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6"/>
          <p:cNvGrpSpPr/>
          <p:nvPr/>
        </p:nvGrpSpPr>
        <p:grpSpPr>
          <a:xfrm>
            <a:off x="6758425" y="1558950"/>
            <a:ext cx="2315518" cy="1488000"/>
            <a:chOff x="6758425" y="1558950"/>
            <a:chExt cx="2315518" cy="1488000"/>
          </a:xfrm>
        </p:grpSpPr>
        <p:sp>
          <p:nvSpPr>
            <p:cNvPr id="176" name="Google Shape;176;p16"/>
            <p:cNvSpPr/>
            <p:nvPr/>
          </p:nvSpPr>
          <p:spPr>
            <a:xfrm>
              <a:off x="6758425" y="1558950"/>
              <a:ext cx="560400" cy="14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P(0)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7318793" y="1558950"/>
              <a:ext cx="560400" cy="14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P(1)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7879160" y="1558950"/>
              <a:ext cx="614400" cy="14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…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8513543" y="1558950"/>
              <a:ext cx="560400" cy="1488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P(9)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2954500" y="2033175"/>
            <a:ext cx="3165000" cy="2748900"/>
          </a:xfrm>
          <a:prstGeom prst="roundRect">
            <a:avLst>
              <a:gd fmla="val 10561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758075" y="2415875"/>
            <a:ext cx="701400" cy="182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7598525" y="2490350"/>
            <a:ext cx="701400" cy="182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neuron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1395700" y="1027275"/>
            <a:ext cx="64614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 unit of AI. Like a neuron for our intelligence.</a:t>
            </a:r>
            <a:endParaRPr sz="1300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814900" y="2451450"/>
            <a:ext cx="580800" cy="580800"/>
          </a:xfrm>
          <a:prstGeom prst="ellipse">
            <a:avLst/>
          </a:prstGeom>
          <a:solidFill>
            <a:srgbClr val="EECE1A">
              <a:alpha val="70890"/>
            </a:srgbClr>
          </a:solidFill>
          <a:ln cap="flat" cmpd="sng" w="9525">
            <a:solidFill>
              <a:srgbClr val="EECE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0.7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814900" y="3613050"/>
            <a:ext cx="580800" cy="580800"/>
          </a:xfrm>
          <a:prstGeom prst="ellipse">
            <a:avLst/>
          </a:prstGeom>
          <a:solidFill>
            <a:srgbClr val="EECE1A">
              <a:alpha val="3354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0.4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3014800" y="2075763"/>
            <a:ext cx="580800" cy="580800"/>
          </a:xfrm>
          <a:prstGeom prst="ellipse">
            <a:avLst/>
          </a:prstGeom>
          <a:solidFill>
            <a:srgbClr val="EECE1A">
              <a:alpha val="3354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0.5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3014800" y="3117063"/>
            <a:ext cx="580800" cy="580800"/>
          </a:xfrm>
          <a:prstGeom prst="ellipse">
            <a:avLst/>
          </a:prstGeom>
          <a:solidFill>
            <a:srgbClr val="EECE1A">
              <a:alpha val="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0.2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3014800" y="4158363"/>
            <a:ext cx="580800" cy="580800"/>
          </a:xfrm>
          <a:prstGeom prst="ellipse">
            <a:avLst/>
          </a:prstGeom>
          <a:solidFill>
            <a:srgbClr val="EECE1A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5462450" y="2075763"/>
            <a:ext cx="580800" cy="580800"/>
          </a:xfrm>
          <a:prstGeom prst="ellipse">
            <a:avLst/>
          </a:prstGeom>
          <a:solidFill>
            <a:srgbClr val="EECE1A">
              <a:alpha val="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5462450" y="3117063"/>
            <a:ext cx="580800" cy="580800"/>
          </a:xfrm>
          <a:prstGeom prst="ellipse">
            <a:avLst/>
          </a:prstGeom>
          <a:solidFill>
            <a:srgbClr val="EECE1A">
              <a:alpha val="7089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0.6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5462450" y="4158363"/>
            <a:ext cx="580800" cy="580800"/>
          </a:xfrm>
          <a:prstGeom prst="ellipse">
            <a:avLst/>
          </a:prstGeom>
          <a:solidFill>
            <a:srgbClr val="EECE1A">
              <a:alpha val="3354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0.3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7662350" y="2536275"/>
            <a:ext cx="580800" cy="580800"/>
          </a:xfrm>
          <a:prstGeom prst="ellipse">
            <a:avLst/>
          </a:prstGeom>
          <a:solidFill>
            <a:srgbClr val="EECE1A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7662350" y="3697875"/>
            <a:ext cx="580800" cy="580800"/>
          </a:xfrm>
          <a:prstGeom prst="ellipse">
            <a:avLst/>
          </a:prstGeom>
          <a:solidFill>
            <a:srgbClr val="EECE1A">
              <a:alpha val="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17"/>
          <p:cNvCxnSpPr>
            <a:stCxn id="189" idx="6"/>
            <a:endCxn id="193" idx="2"/>
          </p:cNvCxnSpPr>
          <p:nvPr/>
        </p:nvCxnSpPr>
        <p:spPr>
          <a:xfrm>
            <a:off x="1395700" y="2741850"/>
            <a:ext cx="1619100" cy="1707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17"/>
          <p:cNvCxnSpPr>
            <a:stCxn id="189" idx="6"/>
            <a:endCxn id="192" idx="2"/>
          </p:cNvCxnSpPr>
          <p:nvPr/>
        </p:nvCxnSpPr>
        <p:spPr>
          <a:xfrm>
            <a:off x="1395700" y="2741850"/>
            <a:ext cx="1619100" cy="66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7"/>
          <p:cNvCxnSpPr>
            <a:endCxn id="191" idx="2"/>
          </p:cNvCxnSpPr>
          <p:nvPr/>
        </p:nvCxnSpPr>
        <p:spPr>
          <a:xfrm flipH="1" rot="10800000">
            <a:off x="1409800" y="2366163"/>
            <a:ext cx="1605000" cy="389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7"/>
          <p:cNvCxnSpPr>
            <a:stCxn id="190" idx="6"/>
            <a:endCxn id="191" idx="2"/>
          </p:cNvCxnSpPr>
          <p:nvPr/>
        </p:nvCxnSpPr>
        <p:spPr>
          <a:xfrm flipH="1" rot="10800000">
            <a:off x="1395700" y="2366250"/>
            <a:ext cx="1619100" cy="1537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7"/>
          <p:cNvCxnSpPr>
            <a:stCxn id="190" idx="6"/>
            <a:endCxn id="192" idx="2"/>
          </p:cNvCxnSpPr>
          <p:nvPr/>
        </p:nvCxnSpPr>
        <p:spPr>
          <a:xfrm flipH="1" rot="10800000">
            <a:off x="1395700" y="3407550"/>
            <a:ext cx="1619100" cy="495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7"/>
          <p:cNvCxnSpPr>
            <a:stCxn id="190" idx="6"/>
            <a:endCxn id="193" idx="2"/>
          </p:cNvCxnSpPr>
          <p:nvPr/>
        </p:nvCxnSpPr>
        <p:spPr>
          <a:xfrm>
            <a:off x="1395700" y="3903450"/>
            <a:ext cx="1619100" cy="545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17"/>
          <p:cNvCxnSpPr>
            <a:stCxn id="191" idx="6"/>
            <a:endCxn id="194" idx="2"/>
          </p:cNvCxnSpPr>
          <p:nvPr/>
        </p:nvCxnSpPr>
        <p:spPr>
          <a:xfrm>
            <a:off x="3595600" y="2366163"/>
            <a:ext cx="1866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17"/>
          <p:cNvCxnSpPr>
            <a:stCxn id="191" idx="6"/>
            <a:endCxn id="195" idx="2"/>
          </p:cNvCxnSpPr>
          <p:nvPr/>
        </p:nvCxnSpPr>
        <p:spPr>
          <a:xfrm>
            <a:off x="3595600" y="2366163"/>
            <a:ext cx="1866900" cy="104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17"/>
          <p:cNvCxnSpPr>
            <a:stCxn id="191" idx="6"/>
            <a:endCxn id="196" idx="2"/>
          </p:cNvCxnSpPr>
          <p:nvPr/>
        </p:nvCxnSpPr>
        <p:spPr>
          <a:xfrm>
            <a:off x="3595600" y="2366163"/>
            <a:ext cx="1866900" cy="2082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7"/>
          <p:cNvCxnSpPr>
            <a:endCxn id="194" idx="2"/>
          </p:cNvCxnSpPr>
          <p:nvPr/>
        </p:nvCxnSpPr>
        <p:spPr>
          <a:xfrm flipH="1" rot="10800000">
            <a:off x="3595550" y="2366163"/>
            <a:ext cx="1866900" cy="104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7"/>
          <p:cNvCxnSpPr>
            <a:stCxn id="192" idx="6"/>
            <a:endCxn id="195" idx="2"/>
          </p:cNvCxnSpPr>
          <p:nvPr/>
        </p:nvCxnSpPr>
        <p:spPr>
          <a:xfrm>
            <a:off x="3595600" y="3407463"/>
            <a:ext cx="1866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7"/>
          <p:cNvCxnSpPr>
            <a:stCxn id="192" idx="6"/>
            <a:endCxn id="196" idx="2"/>
          </p:cNvCxnSpPr>
          <p:nvPr/>
        </p:nvCxnSpPr>
        <p:spPr>
          <a:xfrm>
            <a:off x="3595600" y="3407463"/>
            <a:ext cx="1866900" cy="104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7"/>
          <p:cNvCxnSpPr>
            <a:stCxn id="193" idx="6"/>
            <a:endCxn id="194" idx="2"/>
          </p:cNvCxnSpPr>
          <p:nvPr/>
        </p:nvCxnSpPr>
        <p:spPr>
          <a:xfrm flipH="1" rot="10800000">
            <a:off x="3595600" y="2366163"/>
            <a:ext cx="1866900" cy="2082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17"/>
          <p:cNvCxnSpPr>
            <a:stCxn id="193" idx="6"/>
            <a:endCxn id="195" idx="2"/>
          </p:cNvCxnSpPr>
          <p:nvPr/>
        </p:nvCxnSpPr>
        <p:spPr>
          <a:xfrm flipH="1" rot="10800000">
            <a:off x="3595600" y="3407463"/>
            <a:ext cx="1866900" cy="104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17"/>
          <p:cNvCxnSpPr>
            <a:stCxn id="193" idx="6"/>
            <a:endCxn id="196" idx="2"/>
          </p:cNvCxnSpPr>
          <p:nvPr/>
        </p:nvCxnSpPr>
        <p:spPr>
          <a:xfrm>
            <a:off x="3595600" y="4448763"/>
            <a:ext cx="1866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17"/>
          <p:cNvCxnSpPr>
            <a:stCxn id="194" idx="6"/>
            <a:endCxn id="197" idx="2"/>
          </p:cNvCxnSpPr>
          <p:nvPr/>
        </p:nvCxnSpPr>
        <p:spPr>
          <a:xfrm>
            <a:off x="6043250" y="2366163"/>
            <a:ext cx="1619100" cy="460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17"/>
          <p:cNvCxnSpPr>
            <a:stCxn id="194" idx="6"/>
            <a:endCxn id="198" idx="2"/>
          </p:cNvCxnSpPr>
          <p:nvPr/>
        </p:nvCxnSpPr>
        <p:spPr>
          <a:xfrm>
            <a:off x="6043250" y="2366163"/>
            <a:ext cx="1619100" cy="1622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17"/>
          <p:cNvCxnSpPr>
            <a:stCxn id="195" idx="6"/>
            <a:endCxn id="197" idx="2"/>
          </p:cNvCxnSpPr>
          <p:nvPr/>
        </p:nvCxnSpPr>
        <p:spPr>
          <a:xfrm flipH="1" rot="10800000">
            <a:off x="6043250" y="2826663"/>
            <a:ext cx="1619100" cy="580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17"/>
          <p:cNvCxnSpPr>
            <a:stCxn id="195" idx="6"/>
            <a:endCxn id="198" idx="2"/>
          </p:cNvCxnSpPr>
          <p:nvPr/>
        </p:nvCxnSpPr>
        <p:spPr>
          <a:xfrm>
            <a:off x="6043250" y="3407463"/>
            <a:ext cx="1619100" cy="580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17"/>
          <p:cNvCxnSpPr>
            <a:stCxn id="196" idx="6"/>
            <a:endCxn id="197" idx="2"/>
          </p:cNvCxnSpPr>
          <p:nvPr/>
        </p:nvCxnSpPr>
        <p:spPr>
          <a:xfrm flipH="1" rot="10800000">
            <a:off x="6043250" y="2826663"/>
            <a:ext cx="1619100" cy="1622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17"/>
          <p:cNvCxnSpPr>
            <a:stCxn id="196" idx="6"/>
            <a:endCxn id="198" idx="2"/>
          </p:cNvCxnSpPr>
          <p:nvPr/>
        </p:nvCxnSpPr>
        <p:spPr>
          <a:xfrm flipH="1" rot="10800000">
            <a:off x="6043250" y="3988263"/>
            <a:ext cx="1619100" cy="460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17"/>
          <p:cNvSpPr txBox="1"/>
          <p:nvPr/>
        </p:nvSpPr>
        <p:spPr>
          <a:xfrm>
            <a:off x="818375" y="2075775"/>
            <a:ext cx="5808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7598525" y="2150250"/>
            <a:ext cx="701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3584700" y="1741375"/>
            <a:ext cx="19746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Intermediate layers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1624800" y="1374375"/>
            <a:ext cx="5894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Previous layers determine the values ​​of the subsequent ones!</a:t>
            </a:r>
            <a:endParaRPr sz="1300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6464875" y="3315676"/>
            <a:ext cx="2169450" cy="1706994"/>
          </a:xfrm>
          <a:prstGeom prst="flowChartMultidocument">
            <a:avLst/>
          </a:prstGeom>
          <a:solidFill>
            <a:schemeClr val="accent4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NB!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Not all AI works like this. This is just a classic and didactic model.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6560425" y="3093000"/>
            <a:ext cx="2245860" cy="1905606"/>
          </a:xfrm>
          <a:prstGeom prst="flowChartMultidocument">
            <a:avLst/>
          </a:prstGeom>
          <a:solidFill>
            <a:schemeClr val="accent4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NB!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σ</a:t>
            </a:r>
            <a:r>
              <a:rPr lang="en-GB" sz="1700">
                <a:latin typeface="Cambria Math"/>
                <a:ea typeface="Cambria Math"/>
                <a:cs typeface="Cambria Math"/>
                <a:sym typeface="Cambria Math"/>
              </a:rPr>
              <a:t>(x) = </a:t>
            </a:r>
            <a:r>
              <a:rPr lang="en-GB" sz="1700" u="sng">
                <a:latin typeface="Cambria Math"/>
                <a:ea typeface="Cambria Math"/>
                <a:cs typeface="Cambria Math"/>
                <a:sym typeface="Cambria Math"/>
              </a:rPr>
              <a:t>   1    </a:t>
            </a:r>
            <a:r>
              <a:rPr lang="en-GB" sz="400" u="sng">
                <a:latin typeface="Cambria Math"/>
                <a:ea typeface="Cambria Math"/>
                <a:cs typeface="Cambria Math"/>
                <a:sym typeface="Cambria Math"/>
              </a:rPr>
              <a:t>.</a:t>
            </a:r>
            <a:endParaRPr sz="400" u="sng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ambria Math"/>
                <a:ea typeface="Cambria Math"/>
                <a:cs typeface="Cambria Math"/>
                <a:sym typeface="Cambria Math"/>
              </a:rPr>
              <a:t>               1+</a:t>
            </a:r>
            <a:r>
              <a:rPr i="1" lang="en-GB" sz="1700">
                <a:latin typeface="Cambria Math"/>
                <a:ea typeface="Cambria Math"/>
                <a:cs typeface="Cambria Math"/>
                <a:sym typeface="Cambria Math"/>
              </a:rPr>
              <a:t>e</a:t>
            </a:r>
            <a:r>
              <a:rPr baseline="30000" lang="en-GB" sz="2100">
                <a:latin typeface="Cambria Math"/>
                <a:ea typeface="Cambria Math"/>
                <a:cs typeface="Cambria Math"/>
                <a:sym typeface="Cambria Math"/>
              </a:rPr>
              <a:t>–x</a:t>
            </a:r>
            <a:endParaRPr baseline="30000" sz="21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4805275" y="1325900"/>
            <a:ext cx="3483300" cy="3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are values decided?</a:t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>
            <a:off x="906975" y="1579850"/>
            <a:ext cx="660000" cy="660000"/>
          </a:xfrm>
          <a:prstGeom prst="ellipse">
            <a:avLst/>
          </a:prstGeom>
          <a:solidFill>
            <a:srgbClr val="EECE1A">
              <a:alpha val="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906975" y="2763000"/>
            <a:ext cx="660000" cy="660000"/>
          </a:xfrm>
          <a:prstGeom prst="ellipse">
            <a:avLst/>
          </a:prstGeom>
          <a:solidFill>
            <a:srgbClr val="EECE1A">
              <a:alpha val="7089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0.6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906975" y="3946150"/>
            <a:ext cx="660000" cy="660000"/>
          </a:xfrm>
          <a:prstGeom prst="ellipse">
            <a:avLst/>
          </a:prstGeom>
          <a:solidFill>
            <a:srgbClr val="EECE1A">
              <a:alpha val="3354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0.3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3406553" y="2103095"/>
            <a:ext cx="660000" cy="660000"/>
          </a:xfrm>
          <a:prstGeom prst="ellipse">
            <a:avLst/>
          </a:prstGeom>
          <a:solidFill>
            <a:srgbClr val="EECE1A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3406553" y="3422933"/>
            <a:ext cx="660000" cy="660000"/>
          </a:xfrm>
          <a:prstGeom prst="ellipse">
            <a:avLst/>
          </a:prstGeom>
          <a:solidFill>
            <a:srgbClr val="EECE1A">
              <a:alpha val="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18"/>
          <p:cNvCxnSpPr>
            <a:stCxn id="232" idx="6"/>
            <a:endCxn id="235" idx="2"/>
          </p:cNvCxnSpPr>
          <p:nvPr/>
        </p:nvCxnSpPr>
        <p:spPr>
          <a:xfrm>
            <a:off x="1566975" y="1909850"/>
            <a:ext cx="1839600" cy="52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18"/>
          <p:cNvCxnSpPr>
            <a:stCxn id="232" idx="6"/>
            <a:endCxn id="236" idx="2"/>
          </p:cNvCxnSpPr>
          <p:nvPr/>
        </p:nvCxnSpPr>
        <p:spPr>
          <a:xfrm>
            <a:off x="1566975" y="1909850"/>
            <a:ext cx="1839600" cy="184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18"/>
          <p:cNvCxnSpPr>
            <a:stCxn id="233" idx="6"/>
            <a:endCxn id="235" idx="2"/>
          </p:cNvCxnSpPr>
          <p:nvPr/>
        </p:nvCxnSpPr>
        <p:spPr>
          <a:xfrm flipH="1" rot="10800000">
            <a:off x="1566975" y="2433000"/>
            <a:ext cx="1839600" cy="66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18"/>
          <p:cNvCxnSpPr>
            <a:stCxn id="233" idx="6"/>
            <a:endCxn id="236" idx="2"/>
          </p:cNvCxnSpPr>
          <p:nvPr/>
        </p:nvCxnSpPr>
        <p:spPr>
          <a:xfrm>
            <a:off x="1566975" y="3093000"/>
            <a:ext cx="1839600" cy="66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18"/>
          <p:cNvCxnSpPr>
            <a:stCxn id="234" idx="6"/>
            <a:endCxn id="235" idx="2"/>
          </p:cNvCxnSpPr>
          <p:nvPr/>
        </p:nvCxnSpPr>
        <p:spPr>
          <a:xfrm flipH="1" rot="10800000">
            <a:off x="1566975" y="2432950"/>
            <a:ext cx="1839600" cy="184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18"/>
          <p:cNvCxnSpPr>
            <a:stCxn id="234" idx="6"/>
            <a:endCxn id="236" idx="2"/>
          </p:cNvCxnSpPr>
          <p:nvPr/>
        </p:nvCxnSpPr>
        <p:spPr>
          <a:xfrm flipH="1" rot="10800000">
            <a:off x="1566975" y="3752950"/>
            <a:ext cx="1839600" cy="52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18"/>
          <p:cNvSpPr txBox="1"/>
          <p:nvPr/>
        </p:nvSpPr>
        <p:spPr>
          <a:xfrm>
            <a:off x="2337975" y="1818350"/>
            <a:ext cx="1466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aseline="-25000"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= 0.8</a:t>
            </a:r>
            <a:endParaRPr sz="1600">
              <a:solidFill>
                <a:schemeClr val="accent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2288375" y="2293425"/>
            <a:ext cx="1466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= 2.3</a:t>
            </a:r>
            <a:endParaRPr sz="1600">
              <a:solidFill>
                <a:schemeClr val="accent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2876575" y="2785625"/>
            <a:ext cx="1466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 = –0.3 </a:t>
            </a:r>
            <a:endParaRPr sz="1600">
              <a:solidFill>
                <a:schemeClr val="accent6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566775" y="1668500"/>
            <a:ext cx="1650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600">
              <a:solidFill>
                <a:srgbClr val="EECE1A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566775" y="2891050"/>
            <a:ext cx="1650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1600">
              <a:solidFill>
                <a:srgbClr val="EECE1A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595125" y="4113700"/>
            <a:ext cx="1650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1600">
              <a:solidFill>
                <a:srgbClr val="EECE1A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3991650" y="2369850"/>
            <a:ext cx="1650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1600">
              <a:solidFill>
                <a:srgbClr val="EECE1A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4854775" y="1198550"/>
            <a:ext cx="338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≟ </a:t>
            </a:r>
            <a:r>
              <a:rPr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GB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2 </a:t>
            </a:r>
            <a:r>
              <a:rPr lang="en-GB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600">
              <a:solidFill>
                <a:srgbClr val="EECE1A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4854776" y="1198538"/>
            <a:ext cx="3654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σ</a:t>
            </a:r>
            <a:r>
              <a:rPr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GB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GB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baseline="-25000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600">
              <a:solidFill>
                <a:srgbClr val="EECE1A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4198550" y="2359450"/>
            <a:ext cx="376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</a:t>
            </a:r>
            <a:r>
              <a:rPr lang="en-GB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σ(</a:t>
            </a:r>
            <a:r>
              <a:rPr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0.8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6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0.1 </a:t>
            </a:r>
            <a:r>
              <a:rPr lang="en-GB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2.3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6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0.6</a:t>
            </a:r>
            <a:r>
              <a:rPr baseline="-25000" lang="en-GB" sz="16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GB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– </a:t>
            </a:r>
            <a:r>
              <a:rPr lang="en-GB"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0.3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6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0.3</a:t>
            </a:r>
            <a:r>
              <a:rPr lang="en-GB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1771225" y="4355050"/>
            <a:ext cx="47538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★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do this for all neurons in one layer.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1771225" y="4636800"/>
            <a:ext cx="4753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★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Then, we move on to the next one, until we reach the 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5" name="Google Shape;255;p18"/>
          <p:cNvGrpSpPr/>
          <p:nvPr/>
        </p:nvGrpSpPr>
        <p:grpSpPr>
          <a:xfrm>
            <a:off x="5652575" y="1761288"/>
            <a:ext cx="3028450" cy="2663400"/>
            <a:chOff x="3014800" y="2075763"/>
            <a:chExt cx="3028450" cy="2663400"/>
          </a:xfrm>
        </p:grpSpPr>
        <p:sp>
          <p:nvSpPr>
            <p:cNvPr id="256" name="Google Shape;256;p18"/>
            <p:cNvSpPr/>
            <p:nvPr/>
          </p:nvSpPr>
          <p:spPr>
            <a:xfrm>
              <a:off x="3014800" y="2075763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0.4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3014800" y="3117063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3014800" y="4158363"/>
              <a:ext cx="580800" cy="580800"/>
            </a:xfrm>
            <a:prstGeom prst="ellipse">
              <a:avLst/>
            </a:prstGeom>
            <a:solidFill>
              <a:srgbClr val="EECE1A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0.9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462450" y="2075763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0.1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5462450" y="3117063"/>
              <a:ext cx="580800" cy="580800"/>
            </a:xfrm>
            <a:prstGeom prst="ellipse">
              <a:avLst/>
            </a:prstGeom>
            <a:solidFill>
              <a:srgbClr val="EECE1A">
                <a:alpha val="7089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0.7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5462450" y="4158363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0.5</a:t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2" name="Google Shape;262;p18"/>
            <p:cNvCxnSpPr>
              <a:stCxn id="256" idx="6"/>
              <a:endCxn id="259" idx="2"/>
            </p:cNvCxnSpPr>
            <p:nvPr/>
          </p:nvCxnSpPr>
          <p:spPr>
            <a:xfrm>
              <a:off x="3595600" y="2366163"/>
              <a:ext cx="186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18"/>
            <p:cNvCxnSpPr>
              <a:stCxn id="256" idx="6"/>
              <a:endCxn id="260" idx="2"/>
            </p:cNvCxnSpPr>
            <p:nvPr/>
          </p:nvCxnSpPr>
          <p:spPr>
            <a:xfrm>
              <a:off x="3595600" y="23661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18"/>
            <p:cNvCxnSpPr>
              <a:stCxn id="256" idx="6"/>
              <a:endCxn id="261" idx="2"/>
            </p:cNvCxnSpPr>
            <p:nvPr/>
          </p:nvCxnSpPr>
          <p:spPr>
            <a:xfrm>
              <a:off x="3595600" y="2366163"/>
              <a:ext cx="1866900" cy="20826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18"/>
            <p:cNvCxnSpPr>
              <a:endCxn id="259" idx="2"/>
            </p:cNvCxnSpPr>
            <p:nvPr/>
          </p:nvCxnSpPr>
          <p:spPr>
            <a:xfrm flipH="1" rot="10800000">
              <a:off x="3595550" y="23661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18"/>
            <p:cNvCxnSpPr>
              <a:stCxn id="257" idx="6"/>
              <a:endCxn id="260" idx="2"/>
            </p:cNvCxnSpPr>
            <p:nvPr/>
          </p:nvCxnSpPr>
          <p:spPr>
            <a:xfrm>
              <a:off x="3595600" y="3407463"/>
              <a:ext cx="186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18"/>
            <p:cNvCxnSpPr>
              <a:stCxn id="257" idx="6"/>
              <a:endCxn id="261" idx="2"/>
            </p:cNvCxnSpPr>
            <p:nvPr/>
          </p:nvCxnSpPr>
          <p:spPr>
            <a:xfrm>
              <a:off x="3595600" y="34074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18"/>
            <p:cNvCxnSpPr>
              <a:stCxn id="258" idx="6"/>
              <a:endCxn id="259" idx="2"/>
            </p:cNvCxnSpPr>
            <p:nvPr/>
          </p:nvCxnSpPr>
          <p:spPr>
            <a:xfrm flipH="1" rot="10800000">
              <a:off x="3595600" y="2366163"/>
              <a:ext cx="1866900" cy="20826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18"/>
            <p:cNvCxnSpPr>
              <a:stCxn id="258" idx="6"/>
              <a:endCxn id="260" idx="2"/>
            </p:cNvCxnSpPr>
            <p:nvPr/>
          </p:nvCxnSpPr>
          <p:spPr>
            <a:xfrm flipH="1" rot="10800000">
              <a:off x="3595600" y="3407463"/>
              <a:ext cx="1866900" cy="10413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70" name="Google Shape;270;p18"/>
          <p:cNvCxnSpPr>
            <a:endCxn id="256" idx="2"/>
          </p:cNvCxnSpPr>
          <p:nvPr/>
        </p:nvCxnSpPr>
        <p:spPr>
          <a:xfrm flipH="1" rot="10800000">
            <a:off x="4080875" y="2051688"/>
            <a:ext cx="1571700" cy="385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18"/>
          <p:cNvCxnSpPr>
            <a:endCxn id="257" idx="2"/>
          </p:cNvCxnSpPr>
          <p:nvPr/>
        </p:nvCxnSpPr>
        <p:spPr>
          <a:xfrm>
            <a:off x="4080875" y="2444088"/>
            <a:ext cx="1571700" cy="648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18"/>
          <p:cNvCxnSpPr>
            <a:endCxn id="258" idx="2"/>
          </p:cNvCxnSpPr>
          <p:nvPr/>
        </p:nvCxnSpPr>
        <p:spPr>
          <a:xfrm>
            <a:off x="4073675" y="2444088"/>
            <a:ext cx="1578900" cy="1690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8"/>
          <p:cNvCxnSpPr>
            <a:stCxn id="236" idx="6"/>
            <a:endCxn id="256" idx="2"/>
          </p:cNvCxnSpPr>
          <p:nvPr/>
        </p:nvCxnSpPr>
        <p:spPr>
          <a:xfrm flipH="1" rot="10800000">
            <a:off x="4066553" y="2051633"/>
            <a:ext cx="1586100" cy="170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18"/>
          <p:cNvCxnSpPr>
            <a:stCxn id="236" idx="6"/>
            <a:endCxn id="257" idx="2"/>
          </p:cNvCxnSpPr>
          <p:nvPr/>
        </p:nvCxnSpPr>
        <p:spPr>
          <a:xfrm flipH="1" rot="10800000">
            <a:off x="4066553" y="3092933"/>
            <a:ext cx="1586100" cy="66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18"/>
          <p:cNvCxnSpPr>
            <a:stCxn id="236" idx="6"/>
            <a:endCxn id="258" idx="2"/>
          </p:cNvCxnSpPr>
          <p:nvPr/>
        </p:nvCxnSpPr>
        <p:spPr>
          <a:xfrm>
            <a:off x="4066553" y="3752933"/>
            <a:ext cx="1586100" cy="38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" name="Google Shape;276;p18"/>
          <p:cNvGrpSpPr/>
          <p:nvPr/>
        </p:nvGrpSpPr>
        <p:grpSpPr>
          <a:xfrm>
            <a:off x="10231500" y="1761288"/>
            <a:ext cx="580800" cy="2663400"/>
            <a:chOff x="5462450" y="2075763"/>
            <a:chExt cx="580800" cy="2663400"/>
          </a:xfrm>
        </p:grpSpPr>
        <p:sp>
          <p:nvSpPr>
            <p:cNvPr id="277" name="Google Shape;277;p18"/>
            <p:cNvSpPr/>
            <p:nvPr/>
          </p:nvSpPr>
          <p:spPr>
            <a:xfrm>
              <a:off x="5462450" y="2075763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462450" y="3117063"/>
              <a:ext cx="580800" cy="580800"/>
            </a:xfrm>
            <a:prstGeom prst="ellipse">
              <a:avLst/>
            </a:prstGeom>
            <a:solidFill>
              <a:srgbClr val="EECE1A">
                <a:alpha val="7089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5462450" y="4158363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80" name="Google Shape;280;p18"/>
          <p:cNvCxnSpPr>
            <a:stCxn id="259" idx="6"/>
            <a:endCxn id="277" idx="2"/>
          </p:cNvCxnSpPr>
          <p:nvPr/>
        </p:nvCxnSpPr>
        <p:spPr>
          <a:xfrm>
            <a:off x="8681025" y="2051688"/>
            <a:ext cx="155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18"/>
          <p:cNvCxnSpPr>
            <a:stCxn id="259" idx="6"/>
            <a:endCxn id="278" idx="2"/>
          </p:cNvCxnSpPr>
          <p:nvPr/>
        </p:nvCxnSpPr>
        <p:spPr>
          <a:xfrm>
            <a:off x="8681025" y="2051688"/>
            <a:ext cx="1550400" cy="104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18"/>
          <p:cNvCxnSpPr>
            <a:stCxn id="259" idx="6"/>
            <a:endCxn id="279" idx="2"/>
          </p:cNvCxnSpPr>
          <p:nvPr/>
        </p:nvCxnSpPr>
        <p:spPr>
          <a:xfrm>
            <a:off x="8681025" y="2051688"/>
            <a:ext cx="1550400" cy="2082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18"/>
          <p:cNvCxnSpPr>
            <a:stCxn id="260" idx="6"/>
            <a:endCxn id="277" idx="2"/>
          </p:cNvCxnSpPr>
          <p:nvPr/>
        </p:nvCxnSpPr>
        <p:spPr>
          <a:xfrm flipH="1" rot="10800000">
            <a:off x="8681025" y="2051688"/>
            <a:ext cx="1550400" cy="104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18"/>
          <p:cNvCxnSpPr>
            <a:stCxn id="260" idx="6"/>
            <a:endCxn id="278" idx="2"/>
          </p:cNvCxnSpPr>
          <p:nvPr/>
        </p:nvCxnSpPr>
        <p:spPr>
          <a:xfrm>
            <a:off x="8681025" y="3092988"/>
            <a:ext cx="155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18"/>
          <p:cNvCxnSpPr>
            <a:stCxn id="260" idx="6"/>
            <a:endCxn id="279" idx="2"/>
          </p:cNvCxnSpPr>
          <p:nvPr/>
        </p:nvCxnSpPr>
        <p:spPr>
          <a:xfrm>
            <a:off x="8681025" y="3092988"/>
            <a:ext cx="1550400" cy="104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18"/>
          <p:cNvCxnSpPr>
            <a:stCxn id="261" idx="6"/>
            <a:endCxn id="277" idx="2"/>
          </p:cNvCxnSpPr>
          <p:nvPr/>
        </p:nvCxnSpPr>
        <p:spPr>
          <a:xfrm flipH="1" rot="10800000">
            <a:off x="8681025" y="2051688"/>
            <a:ext cx="1550400" cy="2082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18"/>
          <p:cNvCxnSpPr>
            <a:stCxn id="261" idx="6"/>
            <a:endCxn id="278" idx="2"/>
          </p:cNvCxnSpPr>
          <p:nvPr/>
        </p:nvCxnSpPr>
        <p:spPr>
          <a:xfrm flipH="1" rot="10800000">
            <a:off x="8681025" y="3092988"/>
            <a:ext cx="1550400" cy="104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18"/>
          <p:cNvCxnSpPr>
            <a:stCxn id="261" idx="6"/>
            <a:endCxn id="279" idx="2"/>
          </p:cNvCxnSpPr>
          <p:nvPr/>
        </p:nvCxnSpPr>
        <p:spPr>
          <a:xfrm>
            <a:off x="8681025" y="4134288"/>
            <a:ext cx="155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18"/>
          <p:cNvSpPr txBox="1"/>
          <p:nvPr/>
        </p:nvSpPr>
        <p:spPr>
          <a:xfrm>
            <a:off x="3920800" y="3843488"/>
            <a:ext cx="8361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6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0" name="Google Shape;290;p18"/>
          <p:cNvCxnSpPr>
            <a:endCxn id="261" idx="2"/>
          </p:cNvCxnSpPr>
          <p:nvPr/>
        </p:nvCxnSpPr>
        <p:spPr>
          <a:xfrm flipH="1" rot="10800000">
            <a:off x="6255825" y="4134288"/>
            <a:ext cx="1844400" cy="10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cost function</a:t>
            </a:r>
            <a:endParaRPr/>
          </a:p>
        </p:txBody>
      </p:sp>
      <p:sp>
        <p:nvSpPr>
          <p:cNvPr id="296" name="Google Shape;296;p19"/>
          <p:cNvSpPr txBox="1"/>
          <p:nvPr/>
        </p:nvSpPr>
        <p:spPr>
          <a:xfrm>
            <a:off x="1431100" y="1048525"/>
            <a:ext cx="7559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need a function that evaluates the accuracy of our AI so we can train it.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call this function the </a:t>
            </a:r>
            <a:r>
              <a:rPr i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 function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-GB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C(</a:t>
            </a:r>
            <a:r>
              <a:rPr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aseline="-25000"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aseline="-25000"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aseline="-25000"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… , </a:t>
            </a:r>
            <a:r>
              <a:rPr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aseline="-25000"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n–1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aseline="-25000" lang="en-GB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GB" sz="13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7" name="Google Shape;297;p19"/>
          <p:cNvGrpSpPr/>
          <p:nvPr/>
        </p:nvGrpSpPr>
        <p:grpSpPr>
          <a:xfrm>
            <a:off x="690925" y="2192750"/>
            <a:ext cx="704925" cy="2132600"/>
            <a:chOff x="690925" y="2192750"/>
            <a:chExt cx="704925" cy="2132600"/>
          </a:xfrm>
        </p:grpSpPr>
        <p:sp>
          <p:nvSpPr>
            <p:cNvPr id="298" name="Google Shape;298;p19"/>
            <p:cNvSpPr/>
            <p:nvPr/>
          </p:nvSpPr>
          <p:spPr>
            <a:xfrm>
              <a:off x="690925" y="2497450"/>
              <a:ext cx="701400" cy="1827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754750" y="2543375"/>
              <a:ext cx="580800" cy="580800"/>
            </a:xfrm>
            <a:prstGeom prst="ellipse">
              <a:avLst/>
            </a:prstGeom>
            <a:solidFill>
              <a:srgbClr val="EECE1A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0.8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754750" y="3704975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0.2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1" name="Google Shape;301;p19"/>
            <p:cNvSpPr txBox="1"/>
            <p:nvPr/>
          </p:nvSpPr>
          <p:spPr>
            <a:xfrm>
              <a:off x="694450" y="2192750"/>
              <a:ext cx="7014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output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2" name="Google Shape;302;p19"/>
          <p:cNvGrpSpPr/>
          <p:nvPr/>
        </p:nvGrpSpPr>
        <p:grpSpPr>
          <a:xfrm>
            <a:off x="1962475" y="2192750"/>
            <a:ext cx="913800" cy="2132600"/>
            <a:chOff x="1962475" y="2192750"/>
            <a:chExt cx="913800" cy="2132600"/>
          </a:xfrm>
        </p:grpSpPr>
        <p:sp>
          <p:nvSpPr>
            <p:cNvPr id="303" name="Google Shape;303;p19"/>
            <p:cNvSpPr/>
            <p:nvPr/>
          </p:nvSpPr>
          <p:spPr>
            <a:xfrm>
              <a:off x="2026475" y="2497450"/>
              <a:ext cx="701400" cy="1827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090300" y="2543375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0.3</a:t>
              </a:r>
              <a:endPara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2090300" y="3704975"/>
              <a:ext cx="580800" cy="580800"/>
            </a:xfrm>
            <a:prstGeom prst="ellipse">
              <a:avLst/>
            </a:prstGeom>
            <a:solidFill>
              <a:srgbClr val="EECE1A">
                <a:alpha val="7089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0.7</a:t>
              </a:r>
              <a:endPara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6" name="Google Shape;306;p19"/>
            <p:cNvSpPr txBox="1"/>
            <p:nvPr/>
          </p:nvSpPr>
          <p:spPr>
            <a:xfrm>
              <a:off x="1962475" y="2192750"/>
              <a:ext cx="9138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desired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7" name="Google Shape;307;p19"/>
          <p:cNvGrpSpPr/>
          <p:nvPr/>
        </p:nvGrpSpPr>
        <p:grpSpPr>
          <a:xfrm>
            <a:off x="1335550" y="2833775"/>
            <a:ext cx="754800" cy="1161600"/>
            <a:chOff x="1335550" y="2833775"/>
            <a:chExt cx="754800" cy="1161600"/>
          </a:xfrm>
        </p:grpSpPr>
        <p:cxnSp>
          <p:nvCxnSpPr>
            <p:cNvPr id="308" name="Google Shape;308;p19"/>
            <p:cNvCxnSpPr>
              <a:stCxn id="299" idx="6"/>
              <a:endCxn id="304" idx="2"/>
            </p:cNvCxnSpPr>
            <p:nvPr/>
          </p:nvCxnSpPr>
          <p:spPr>
            <a:xfrm>
              <a:off x="1335550" y="2833775"/>
              <a:ext cx="754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19"/>
            <p:cNvCxnSpPr>
              <a:stCxn id="300" idx="6"/>
              <a:endCxn id="305" idx="2"/>
            </p:cNvCxnSpPr>
            <p:nvPr/>
          </p:nvCxnSpPr>
          <p:spPr>
            <a:xfrm>
              <a:off x="1335550" y="3995375"/>
              <a:ext cx="754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0" name="Google Shape;310;p19"/>
          <p:cNvGrpSpPr/>
          <p:nvPr/>
        </p:nvGrpSpPr>
        <p:grpSpPr>
          <a:xfrm>
            <a:off x="2671100" y="2833775"/>
            <a:ext cx="588000" cy="1161600"/>
            <a:chOff x="2671100" y="2833775"/>
            <a:chExt cx="588000" cy="1161600"/>
          </a:xfrm>
        </p:grpSpPr>
        <p:cxnSp>
          <p:nvCxnSpPr>
            <p:cNvPr id="311" name="Google Shape;311;p19"/>
            <p:cNvCxnSpPr>
              <a:stCxn id="304" idx="6"/>
            </p:cNvCxnSpPr>
            <p:nvPr/>
          </p:nvCxnSpPr>
          <p:spPr>
            <a:xfrm>
              <a:off x="2671100" y="2833775"/>
              <a:ext cx="552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2" name="Google Shape;312;p19"/>
            <p:cNvCxnSpPr>
              <a:stCxn id="305" idx="6"/>
            </p:cNvCxnSpPr>
            <p:nvPr/>
          </p:nvCxnSpPr>
          <p:spPr>
            <a:xfrm>
              <a:off x="2671100" y="3995375"/>
              <a:ext cx="588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3" name="Google Shape;313;p19"/>
          <p:cNvGrpSpPr/>
          <p:nvPr/>
        </p:nvGrpSpPr>
        <p:grpSpPr>
          <a:xfrm>
            <a:off x="3126659" y="2596475"/>
            <a:ext cx="1193146" cy="1636200"/>
            <a:chOff x="3126600" y="2596475"/>
            <a:chExt cx="1124125" cy="1636200"/>
          </a:xfrm>
        </p:grpSpPr>
        <p:sp>
          <p:nvSpPr>
            <p:cNvPr id="314" name="Google Shape;314;p19"/>
            <p:cNvSpPr txBox="1"/>
            <p:nvPr/>
          </p:nvSpPr>
          <p:spPr>
            <a:xfrm>
              <a:off x="3126600" y="2596475"/>
              <a:ext cx="10887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(</a:t>
              </a:r>
              <a:r>
                <a:rPr lang="en-GB" sz="15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0.8</a:t>
              </a:r>
              <a:r>
                <a:rPr lang="en-GB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– </a:t>
              </a:r>
              <a:r>
                <a:rPr lang="en-GB" sz="15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0.3</a:t>
              </a:r>
              <a:r>
                <a:rPr lang="en-GB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r>
                <a:rPr baseline="30000" lang="en-GB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baseline="30000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5" name="Google Shape;315;p19"/>
            <p:cNvSpPr txBox="1"/>
            <p:nvPr/>
          </p:nvSpPr>
          <p:spPr>
            <a:xfrm>
              <a:off x="3162025" y="3758075"/>
              <a:ext cx="10887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(</a:t>
              </a:r>
              <a:r>
                <a:rPr lang="en-GB" sz="15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0.2 </a:t>
              </a:r>
              <a:r>
                <a:rPr lang="en-GB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– </a:t>
              </a:r>
              <a:r>
                <a:rPr lang="en-GB" sz="15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0.7</a:t>
              </a:r>
              <a:r>
                <a:rPr lang="en-GB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r>
                <a:rPr baseline="30000" lang="en-GB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baseline="30000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16" name="Google Shape;316;p19"/>
          <p:cNvSpPr txBox="1"/>
          <p:nvPr/>
        </p:nvSpPr>
        <p:spPr>
          <a:xfrm>
            <a:off x="4668825" y="3159850"/>
            <a:ext cx="3351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C( </a:t>
            </a:r>
            <a:r>
              <a:rPr lang="en-GB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{w</a:t>
            </a:r>
            <a:r>
              <a:rPr baseline="-25000" lang="en-GB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GB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} </a:t>
            </a: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(</a:t>
            </a: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0.8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–</a:t>
            </a: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0.3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baseline="30000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+ (</a:t>
            </a: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0.2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–</a:t>
            </a: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0.7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baseline="30000"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aseline="30000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7" name="Google Shape;317;p19"/>
          <p:cNvGrpSpPr/>
          <p:nvPr/>
        </p:nvGrpSpPr>
        <p:grpSpPr>
          <a:xfrm>
            <a:off x="4250625" y="2833775"/>
            <a:ext cx="418280" cy="1161725"/>
            <a:chOff x="4250625" y="2833775"/>
            <a:chExt cx="418280" cy="1161725"/>
          </a:xfrm>
        </p:grpSpPr>
        <p:cxnSp>
          <p:nvCxnSpPr>
            <p:cNvPr id="318" name="Google Shape;318;p19"/>
            <p:cNvCxnSpPr>
              <a:stCxn id="314" idx="3"/>
              <a:endCxn id="316" idx="1"/>
            </p:cNvCxnSpPr>
            <p:nvPr/>
          </p:nvCxnSpPr>
          <p:spPr>
            <a:xfrm>
              <a:off x="4282205" y="2833775"/>
              <a:ext cx="386700" cy="57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9" name="Google Shape;319;p19"/>
            <p:cNvCxnSpPr>
              <a:endCxn id="316" idx="1"/>
            </p:cNvCxnSpPr>
            <p:nvPr/>
          </p:nvCxnSpPr>
          <p:spPr>
            <a:xfrm flipH="1" rot="10800000">
              <a:off x="4250625" y="3411400"/>
              <a:ext cx="418200" cy="58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20" name="Google Shape;320;p19"/>
          <p:cNvSpPr txBox="1"/>
          <p:nvPr/>
        </p:nvSpPr>
        <p:spPr>
          <a:xfrm>
            <a:off x="4684875" y="3861150"/>
            <a:ext cx="3124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Find the weights that minimize the cost function!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/>
          <p:nvPr/>
        </p:nvSpPr>
        <p:spPr>
          <a:xfrm>
            <a:off x="3903025" y="2412350"/>
            <a:ext cx="709200" cy="76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an AI</a:t>
            </a:r>
            <a:endParaRPr/>
          </a:p>
        </p:txBody>
      </p:sp>
      <p:sp>
        <p:nvSpPr>
          <p:cNvPr id="327" name="Google Shape;327;p20"/>
          <p:cNvSpPr txBox="1"/>
          <p:nvPr/>
        </p:nvSpPr>
        <p:spPr>
          <a:xfrm>
            <a:off x="1487900" y="870550"/>
            <a:ext cx="70389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artificial intelligence to be truly intelligent, it must know how to learn from its own mistakes!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saw, this is the same thing as minimizing the </a:t>
            </a:r>
            <a:r>
              <a:rPr i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 function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→ minimize the differences between the desired and the 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8" name="Google Shape;328;p20"/>
          <p:cNvGrpSpPr/>
          <p:nvPr/>
        </p:nvGrpSpPr>
        <p:grpSpPr>
          <a:xfrm>
            <a:off x="1424150" y="1919900"/>
            <a:ext cx="3180275" cy="3026300"/>
            <a:chOff x="1424150" y="1919900"/>
            <a:chExt cx="3180275" cy="3026300"/>
          </a:xfrm>
        </p:grpSpPr>
        <p:sp>
          <p:nvSpPr>
            <p:cNvPr id="329" name="Google Shape;329;p20"/>
            <p:cNvSpPr/>
            <p:nvPr/>
          </p:nvSpPr>
          <p:spPr>
            <a:xfrm>
              <a:off x="3923728" y="2443145"/>
              <a:ext cx="660000" cy="660000"/>
            </a:xfrm>
            <a:prstGeom prst="ellipse">
              <a:avLst/>
            </a:prstGeom>
            <a:solidFill>
              <a:srgbClr val="EECE1A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0.8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330" name="Google Shape;330;p20"/>
            <p:cNvGrpSpPr/>
            <p:nvPr/>
          </p:nvGrpSpPr>
          <p:grpSpPr>
            <a:xfrm>
              <a:off x="1424150" y="1919900"/>
              <a:ext cx="660000" cy="3026300"/>
              <a:chOff x="1424150" y="1919900"/>
              <a:chExt cx="660000" cy="3026300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1424150" y="1919900"/>
                <a:ext cx="660000" cy="660000"/>
              </a:xfrm>
              <a:prstGeom prst="ellipse">
                <a:avLst/>
              </a:prstGeom>
              <a:solidFill>
                <a:srgbClr val="EECE1A">
                  <a:alpha val="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rPr>
                  <a:t>0.1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1424150" y="3103050"/>
                <a:ext cx="660000" cy="660000"/>
              </a:xfrm>
              <a:prstGeom prst="ellipse">
                <a:avLst/>
              </a:prstGeom>
              <a:solidFill>
                <a:srgbClr val="EECE1A">
                  <a:alpha val="7089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rPr>
                  <a:t>0.6</a:t>
                </a:r>
                <a:endParaRPr b="1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1424150" y="4286200"/>
                <a:ext cx="660000" cy="660000"/>
              </a:xfrm>
              <a:prstGeom prst="ellipse">
                <a:avLst/>
              </a:prstGeom>
              <a:solidFill>
                <a:srgbClr val="EECE1A">
                  <a:alpha val="3354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rgbClr val="980000"/>
                    </a:solidFill>
                    <a:latin typeface="Lato"/>
                    <a:ea typeface="Lato"/>
                    <a:cs typeface="Lato"/>
                    <a:sym typeface="Lato"/>
                  </a:rPr>
                  <a:t>0.3</a:t>
                </a:r>
                <a:endParaRPr b="1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34" name="Google Shape;334;p20"/>
            <p:cNvSpPr txBox="1"/>
            <p:nvPr/>
          </p:nvSpPr>
          <p:spPr>
            <a:xfrm>
              <a:off x="3903025" y="2102413"/>
              <a:ext cx="7014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output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35" name="Google Shape;335;p20"/>
          <p:cNvGrpSpPr/>
          <p:nvPr/>
        </p:nvGrpSpPr>
        <p:grpSpPr>
          <a:xfrm>
            <a:off x="2084150" y="2102420"/>
            <a:ext cx="2679500" cy="2513780"/>
            <a:chOff x="2084150" y="2102420"/>
            <a:chExt cx="2679500" cy="2513780"/>
          </a:xfrm>
        </p:grpSpPr>
        <p:cxnSp>
          <p:nvCxnSpPr>
            <p:cNvPr id="336" name="Google Shape;336;p20"/>
            <p:cNvCxnSpPr>
              <a:stCxn id="331" idx="6"/>
              <a:endCxn id="329" idx="2"/>
            </p:cNvCxnSpPr>
            <p:nvPr/>
          </p:nvCxnSpPr>
          <p:spPr>
            <a:xfrm>
              <a:off x="2084150" y="2249900"/>
              <a:ext cx="1839600" cy="52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0"/>
            <p:cNvCxnSpPr>
              <a:stCxn id="332" idx="6"/>
              <a:endCxn id="329" idx="2"/>
            </p:cNvCxnSpPr>
            <p:nvPr/>
          </p:nvCxnSpPr>
          <p:spPr>
            <a:xfrm flipH="1" rot="10800000">
              <a:off x="2084150" y="2773050"/>
              <a:ext cx="1839600" cy="660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0"/>
            <p:cNvCxnSpPr>
              <a:stCxn id="333" idx="6"/>
              <a:endCxn id="329" idx="2"/>
            </p:cNvCxnSpPr>
            <p:nvPr/>
          </p:nvCxnSpPr>
          <p:spPr>
            <a:xfrm flipH="1" rot="10800000">
              <a:off x="2084150" y="2773000"/>
              <a:ext cx="1839600" cy="18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" name="Google Shape;339;p20"/>
            <p:cNvSpPr txBox="1"/>
            <p:nvPr/>
          </p:nvSpPr>
          <p:spPr>
            <a:xfrm>
              <a:off x="2661025" y="2102420"/>
              <a:ext cx="10869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0.8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40" name="Google Shape;340;p20"/>
            <p:cNvSpPr txBox="1"/>
            <p:nvPr/>
          </p:nvSpPr>
          <p:spPr>
            <a:xfrm>
              <a:off x="2650375" y="2700300"/>
              <a:ext cx="14664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2.3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41" name="Google Shape;341;p20"/>
            <p:cNvSpPr txBox="1"/>
            <p:nvPr/>
          </p:nvSpPr>
          <p:spPr>
            <a:xfrm>
              <a:off x="2650375" y="3898300"/>
              <a:ext cx="11082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–0.3 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3966750" y="3752375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0.3</a:t>
              </a:r>
              <a:endPara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3902550" y="3681975"/>
              <a:ext cx="709200" cy="715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4" name="Google Shape;344;p20"/>
            <p:cNvSpPr txBox="1"/>
            <p:nvPr/>
          </p:nvSpPr>
          <p:spPr>
            <a:xfrm>
              <a:off x="3849850" y="3372050"/>
              <a:ext cx="9138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desired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45" name="Google Shape;345;p20"/>
          <p:cNvSpPr/>
          <p:nvPr/>
        </p:nvSpPr>
        <p:spPr>
          <a:xfrm rot="10800000">
            <a:off x="4683000" y="2486725"/>
            <a:ext cx="205500" cy="764100"/>
          </a:xfrm>
          <a:prstGeom prst="upArrow">
            <a:avLst>
              <a:gd fmla="val 24161" name="adj1"/>
              <a:gd fmla="val 14135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6" name="Google Shape;346;p20"/>
          <p:cNvGrpSpPr/>
          <p:nvPr/>
        </p:nvGrpSpPr>
        <p:grpSpPr>
          <a:xfrm>
            <a:off x="2454650" y="2115363"/>
            <a:ext cx="279900" cy="2281688"/>
            <a:chOff x="2454650" y="2115363"/>
            <a:chExt cx="279900" cy="2281688"/>
          </a:xfrm>
        </p:grpSpPr>
        <p:sp>
          <p:nvSpPr>
            <p:cNvPr id="347" name="Google Shape;347;p20"/>
            <p:cNvSpPr/>
            <p:nvPr/>
          </p:nvSpPr>
          <p:spPr>
            <a:xfrm rot="10800000">
              <a:off x="2491850" y="2115363"/>
              <a:ext cx="205500" cy="517200"/>
            </a:xfrm>
            <a:prstGeom prst="upArrow">
              <a:avLst>
                <a:gd fmla="val 24161" name="adj1"/>
                <a:gd fmla="val 79294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 rot="10800000">
              <a:off x="2454650" y="2715175"/>
              <a:ext cx="279900" cy="517200"/>
            </a:xfrm>
            <a:prstGeom prst="upArrow">
              <a:avLst>
                <a:gd fmla="val 48151" name="adj1"/>
                <a:gd fmla="val 93589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 rot="10800000">
              <a:off x="2454650" y="3879850"/>
              <a:ext cx="279900" cy="517200"/>
            </a:xfrm>
            <a:prstGeom prst="upArrow">
              <a:avLst>
                <a:gd fmla="val 34280" name="adj1"/>
                <a:gd fmla="val 82190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0" name="Google Shape;350;p20"/>
          <p:cNvGrpSpPr/>
          <p:nvPr/>
        </p:nvGrpSpPr>
        <p:grpSpPr>
          <a:xfrm>
            <a:off x="804050" y="2047625"/>
            <a:ext cx="279900" cy="2866625"/>
            <a:chOff x="804050" y="2047625"/>
            <a:chExt cx="279900" cy="2866625"/>
          </a:xfrm>
        </p:grpSpPr>
        <p:sp>
          <p:nvSpPr>
            <p:cNvPr id="351" name="Google Shape;351;p20"/>
            <p:cNvSpPr/>
            <p:nvPr/>
          </p:nvSpPr>
          <p:spPr>
            <a:xfrm rot="10800000">
              <a:off x="804050" y="3244550"/>
              <a:ext cx="279900" cy="517200"/>
            </a:xfrm>
            <a:prstGeom prst="upArrow">
              <a:avLst>
                <a:gd fmla="val 48151" name="adj1"/>
                <a:gd fmla="val 93589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 rot="10800000">
              <a:off x="804050" y="2047625"/>
              <a:ext cx="279900" cy="517200"/>
            </a:xfrm>
            <a:prstGeom prst="upArrow">
              <a:avLst>
                <a:gd fmla="val 34280" name="adj1"/>
                <a:gd fmla="val 82190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841250" y="4397050"/>
              <a:ext cx="205500" cy="517200"/>
            </a:xfrm>
            <a:prstGeom prst="upArrow">
              <a:avLst>
                <a:gd fmla="val 49951" name="adj1"/>
                <a:gd fmla="val 79294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4" name="Google Shape;354;p20"/>
          <p:cNvSpPr txBox="1"/>
          <p:nvPr/>
        </p:nvSpPr>
        <p:spPr>
          <a:xfrm>
            <a:off x="4987775" y="2249900"/>
            <a:ext cx="3811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change a previous neuron, we need to compute the "opinion" of all other neurons of the layer before.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0"/>
          <p:cNvSpPr txBox="1"/>
          <p:nvPr/>
        </p:nvSpPr>
        <p:spPr>
          <a:xfrm>
            <a:off x="5106700" y="2525889"/>
            <a:ext cx="29841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Manners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Decrease the weights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proportionally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the previous neurons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Decrease the previous neurons proportionally to the weights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lphaLcPeriod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we can’t do this directly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5106700" y="1792550"/>
            <a:ext cx="3692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i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</a:t>
            </a:r>
            <a:r>
              <a:rPr i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σ</a:t>
            </a:r>
            <a:r>
              <a:rPr i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i="1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i="1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i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i="1" lang="en-GB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i="1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i="1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i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2 </a:t>
            </a:r>
            <a:r>
              <a:rPr i="1" lang="en-GB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i="1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i="1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i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i="1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i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i="1" sz="1600">
              <a:solidFill>
                <a:srgbClr val="EECE1A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57" name="Google Shape;357;p20"/>
          <p:cNvGrpSpPr/>
          <p:nvPr/>
        </p:nvGrpSpPr>
        <p:grpSpPr>
          <a:xfrm>
            <a:off x="1083950" y="2164975"/>
            <a:ext cx="1678950" cy="2849000"/>
            <a:chOff x="1083950" y="2164975"/>
            <a:chExt cx="1678950" cy="2849000"/>
          </a:xfrm>
        </p:grpSpPr>
        <p:sp>
          <p:nvSpPr>
            <p:cNvPr id="358" name="Google Shape;358;p20"/>
            <p:cNvSpPr txBox="1"/>
            <p:nvPr/>
          </p:nvSpPr>
          <p:spPr>
            <a:xfrm>
              <a:off x="1083950" y="2164975"/>
              <a:ext cx="16506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aseline="-25000"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59" name="Google Shape;359;p20"/>
            <p:cNvSpPr txBox="1"/>
            <p:nvPr/>
          </p:nvSpPr>
          <p:spPr>
            <a:xfrm>
              <a:off x="1083950" y="3387525"/>
              <a:ext cx="16506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aseline="-25000"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60" name="Google Shape;360;p20"/>
            <p:cNvSpPr txBox="1"/>
            <p:nvPr/>
          </p:nvSpPr>
          <p:spPr>
            <a:xfrm>
              <a:off x="1112300" y="4610175"/>
              <a:ext cx="16506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aseline="-25000"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endParaRPr baseline="-25000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an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1"/>
          <p:cNvSpPr/>
          <p:nvPr/>
        </p:nvSpPr>
        <p:spPr>
          <a:xfrm>
            <a:off x="1424150" y="1919900"/>
            <a:ext cx="660000" cy="660000"/>
          </a:xfrm>
          <a:prstGeom prst="ellipse">
            <a:avLst/>
          </a:prstGeom>
          <a:solidFill>
            <a:srgbClr val="EECE1A">
              <a:alpha val="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1"/>
          <p:cNvSpPr/>
          <p:nvPr/>
        </p:nvSpPr>
        <p:spPr>
          <a:xfrm>
            <a:off x="1424150" y="3103050"/>
            <a:ext cx="660000" cy="660000"/>
          </a:xfrm>
          <a:prstGeom prst="ellipse">
            <a:avLst/>
          </a:prstGeom>
          <a:solidFill>
            <a:srgbClr val="EECE1A">
              <a:alpha val="7089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0.6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1424150" y="4286200"/>
            <a:ext cx="660000" cy="660000"/>
          </a:xfrm>
          <a:prstGeom prst="ellipse">
            <a:avLst/>
          </a:prstGeom>
          <a:solidFill>
            <a:srgbClr val="EECE1A">
              <a:alpha val="3354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0.3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3923728" y="2443145"/>
            <a:ext cx="660000" cy="660000"/>
          </a:xfrm>
          <a:prstGeom prst="ellipse">
            <a:avLst/>
          </a:prstGeom>
          <a:solidFill>
            <a:srgbClr val="EECE1A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0.8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3903025" y="2102413"/>
            <a:ext cx="701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21"/>
          <p:cNvSpPr txBox="1"/>
          <p:nvPr/>
        </p:nvSpPr>
        <p:spPr>
          <a:xfrm>
            <a:off x="4987775" y="2249900"/>
            <a:ext cx="3811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change a previous neuron, we need to compute the "opinion" of all other neurons of the layer before.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4654750" y="3660725"/>
            <a:ext cx="205500" cy="764100"/>
          </a:xfrm>
          <a:prstGeom prst="upArrow">
            <a:avLst>
              <a:gd fmla="val 24161" name="adj1"/>
              <a:gd fmla="val 14135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3" name="Google Shape;373;p21"/>
          <p:cNvGrpSpPr/>
          <p:nvPr/>
        </p:nvGrpSpPr>
        <p:grpSpPr>
          <a:xfrm>
            <a:off x="2082925" y="2136863"/>
            <a:ext cx="3938875" cy="2592263"/>
            <a:chOff x="2082925" y="2136863"/>
            <a:chExt cx="3938875" cy="2592263"/>
          </a:xfrm>
        </p:grpSpPr>
        <p:sp>
          <p:nvSpPr>
            <p:cNvPr id="374" name="Google Shape;374;p21"/>
            <p:cNvSpPr/>
            <p:nvPr/>
          </p:nvSpPr>
          <p:spPr>
            <a:xfrm>
              <a:off x="5160700" y="3710900"/>
              <a:ext cx="709200" cy="715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903025" y="2412350"/>
              <a:ext cx="709200" cy="1984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5224900" y="3781300"/>
              <a:ext cx="580800" cy="580800"/>
            </a:xfrm>
            <a:prstGeom prst="ellipse">
              <a:avLst/>
            </a:prstGeom>
            <a:solidFill>
              <a:srgbClr val="EECE1A">
                <a:alpha val="3354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0.7</a:t>
              </a:r>
              <a:endPara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7" name="Google Shape;377;p21"/>
            <p:cNvSpPr txBox="1"/>
            <p:nvPr/>
          </p:nvSpPr>
          <p:spPr>
            <a:xfrm>
              <a:off x="5108000" y="3400975"/>
              <a:ext cx="9138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desired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967225" y="3752375"/>
              <a:ext cx="580800" cy="580800"/>
            </a:xfrm>
            <a:prstGeom prst="ellipse">
              <a:avLst/>
            </a:prstGeom>
            <a:solidFill>
              <a:srgbClr val="EECE1A">
                <a:alpha val="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0.2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79" name="Google Shape;379;p21"/>
            <p:cNvCxnSpPr>
              <a:endCxn id="378" idx="2"/>
            </p:cNvCxnSpPr>
            <p:nvPr/>
          </p:nvCxnSpPr>
          <p:spPr>
            <a:xfrm>
              <a:off x="2082925" y="2252975"/>
              <a:ext cx="1884300" cy="1789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21"/>
            <p:cNvCxnSpPr>
              <a:endCxn id="378" idx="2"/>
            </p:cNvCxnSpPr>
            <p:nvPr/>
          </p:nvCxnSpPr>
          <p:spPr>
            <a:xfrm>
              <a:off x="2082925" y="3428975"/>
              <a:ext cx="1884300" cy="61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1"/>
            <p:cNvCxnSpPr>
              <a:endCxn id="378" idx="2"/>
            </p:cNvCxnSpPr>
            <p:nvPr/>
          </p:nvCxnSpPr>
          <p:spPr>
            <a:xfrm flipH="1" rot="10800000">
              <a:off x="2090125" y="4042775"/>
              <a:ext cx="1877100" cy="569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2" name="Google Shape;382;p21"/>
            <p:cNvSpPr txBox="1"/>
            <p:nvPr/>
          </p:nvSpPr>
          <p:spPr>
            <a:xfrm>
              <a:off x="2270725" y="2136863"/>
              <a:ext cx="14664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0.4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83" name="Google Shape;383;p21"/>
            <p:cNvSpPr txBox="1"/>
            <p:nvPr/>
          </p:nvSpPr>
          <p:spPr>
            <a:xfrm>
              <a:off x="2260375" y="3150025"/>
              <a:ext cx="14664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–2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384" name="Google Shape;384;p21"/>
            <p:cNvSpPr txBox="1"/>
            <p:nvPr/>
          </p:nvSpPr>
          <p:spPr>
            <a:xfrm>
              <a:off x="2260375" y="3965025"/>
              <a:ext cx="14664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6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–0.8</a:t>
              </a:r>
              <a:endParaRPr sz="16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385" name="Google Shape;385;p21"/>
          <p:cNvGrpSpPr/>
          <p:nvPr/>
        </p:nvGrpSpPr>
        <p:grpSpPr>
          <a:xfrm>
            <a:off x="378925" y="2047625"/>
            <a:ext cx="279900" cy="2866613"/>
            <a:chOff x="378925" y="2047625"/>
            <a:chExt cx="279900" cy="2866613"/>
          </a:xfrm>
        </p:grpSpPr>
        <p:sp>
          <p:nvSpPr>
            <p:cNvPr id="386" name="Google Shape;386;p21"/>
            <p:cNvSpPr/>
            <p:nvPr/>
          </p:nvSpPr>
          <p:spPr>
            <a:xfrm>
              <a:off x="378925" y="2047625"/>
              <a:ext cx="205500" cy="517200"/>
            </a:xfrm>
            <a:prstGeom prst="upArrow">
              <a:avLst>
                <a:gd fmla="val 24161" name="adj1"/>
                <a:gd fmla="val 79294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 rot="10800000">
              <a:off x="378925" y="3244550"/>
              <a:ext cx="279900" cy="517200"/>
            </a:xfrm>
            <a:prstGeom prst="upArrow">
              <a:avLst>
                <a:gd fmla="val 48151" name="adj1"/>
                <a:gd fmla="val 93589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 rot="10800000">
              <a:off x="416125" y="4397038"/>
              <a:ext cx="205500" cy="517200"/>
            </a:xfrm>
            <a:prstGeom prst="upArrow">
              <a:avLst>
                <a:gd fmla="val 19051" name="adj1"/>
                <a:gd fmla="val 79294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9" name="Google Shape;389;p21"/>
          <p:cNvGrpSpPr/>
          <p:nvPr/>
        </p:nvGrpSpPr>
        <p:grpSpPr>
          <a:xfrm>
            <a:off x="804050" y="2047625"/>
            <a:ext cx="279900" cy="2866625"/>
            <a:chOff x="804050" y="2047625"/>
            <a:chExt cx="279900" cy="2866625"/>
          </a:xfrm>
        </p:grpSpPr>
        <p:sp>
          <p:nvSpPr>
            <p:cNvPr id="390" name="Google Shape;390;p21"/>
            <p:cNvSpPr/>
            <p:nvPr/>
          </p:nvSpPr>
          <p:spPr>
            <a:xfrm rot="10800000">
              <a:off x="804050" y="3244550"/>
              <a:ext cx="279900" cy="517200"/>
            </a:xfrm>
            <a:prstGeom prst="upArrow">
              <a:avLst>
                <a:gd fmla="val 48151" name="adj1"/>
                <a:gd fmla="val 93589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 rot="10800000">
              <a:off x="804050" y="2047625"/>
              <a:ext cx="279900" cy="517200"/>
            </a:xfrm>
            <a:prstGeom prst="upArrow">
              <a:avLst>
                <a:gd fmla="val 34280" name="adj1"/>
                <a:gd fmla="val 82190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841250" y="4397050"/>
              <a:ext cx="205500" cy="517200"/>
            </a:xfrm>
            <a:prstGeom prst="upArrow">
              <a:avLst>
                <a:gd fmla="val 49951" name="adj1"/>
                <a:gd fmla="val 79294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3" name="Google Shape;393;p21"/>
          <p:cNvGrpSpPr/>
          <p:nvPr/>
        </p:nvGrpSpPr>
        <p:grpSpPr>
          <a:xfrm>
            <a:off x="502850" y="2047613"/>
            <a:ext cx="471600" cy="2827188"/>
            <a:chOff x="502850" y="2047613"/>
            <a:chExt cx="471600" cy="2827188"/>
          </a:xfrm>
        </p:grpSpPr>
        <p:sp>
          <p:nvSpPr>
            <p:cNvPr id="394" name="Google Shape;394;p21"/>
            <p:cNvSpPr/>
            <p:nvPr/>
          </p:nvSpPr>
          <p:spPr>
            <a:xfrm rot="10800000">
              <a:off x="635888" y="2047613"/>
              <a:ext cx="205500" cy="517200"/>
            </a:xfrm>
            <a:prstGeom prst="upArrow">
              <a:avLst>
                <a:gd fmla="val 24161" name="adj1"/>
                <a:gd fmla="val 79294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 rot="10800000">
              <a:off x="502850" y="3077288"/>
              <a:ext cx="471600" cy="807300"/>
            </a:xfrm>
            <a:prstGeom prst="upArrow">
              <a:avLst>
                <a:gd fmla="val 48151" name="adj1"/>
                <a:gd fmla="val 93589" name="adj2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635888" y="4357600"/>
              <a:ext cx="205500" cy="517200"/>
            </a:xfrm>
            <a:prstGeom prst="upArrow">
              <a:avLst>
                <a:gd fmla="val 24161" name="adj1"/>
                <a:gd fmla="val 79294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97" name="Google Shape;397;p21"/>
          <p:cNvSpPr txBox="1"/>
          <p:nvPr/>
        </p:nvSpPr>
        <p:spPr>
          <a:xfrm>
            <a:off x="4987775" y="2249900"/>
            <a:ext cx="40311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change that the previous neurons will want is the composition of the changes that the current ones (in this case, those of the output) suggested.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21"/>
          <p:cNvSpPr txBox="1"/>
          <p:nvPr/>
        </p:nvSpPr>
        <p:spPr>
          <a:xfrm>
            <a:off x="6418375" y="3380950"/>
            <a:ext cx="2203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proceed recursively, going back layer by layer to satisfy the wishes of the previous neurons!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21"/>
          <p:cNvSpPr txBox="1"/>
          <p:nvPr/>
        </p:nvSpPr>
        <p:spPr>
          <a:xfrm>
            <a:off x="1487900" y="870550"/>
            <a:ext cx="70389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artificial intelligence to be truly intelligent, it must know how to learn from its own mistakes!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saw, this is the same thing as minimizing the cost function → minimize the differences between the desired and the output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21"/>
          <p:cNvSpPr txBox="1"/>
          <p:nvPr/>
        </p:nvSpPr>
        <p:spPr>
          <a:xfrm>
            <a:off x="5201375" y="1744825"/>
            <a:ext cx="3640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</a:t>
            </a:r>
            <a:r>
              <a:rPr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σ(</a:t>
            </a:r>
            <a:r>
              <a:rPr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GB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2 </a:t>
            </a:r>
            <a:r>
              <a:rPr lang="en-GB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+ </a:t>
            </a:r>
            <a:r>
              <a:rPr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w</a:t>
            </a:r>
            <a:r>
              <a:rPr baseline="-25000" lang="en-GB" sz="1800">
                <a:solidFill>
                  <a:schemeClr val="accent6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⋅</a:t>
            </a:r>
            <a:r>
              <a:rPr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n</a:t>
            </a:r>
            <a:r>
              <a:rPr baseline="-25000" lang="en-GB" sz="18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600">
              <a:solidFill>
                <a:srgbClr val="EECE1A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01" name="Google Shape;401;p21"/>
          <p:cNvGrpSpPr/>
          <p:nvPr/>
        </p:nvGrpSpPr>
        <p:grpSpPr>
          <a:xfrm>
            <a:off x="1083950" y="2164975"/>
            <a:ext cx="1678950" cy="2849000"/>
            <a:chOff x="1083950" y="2164975"/>
            <a:chExt cx="1678950" cy="2849000"/>
          </a:xfrm>
        </p:grpSpPr>
        <p:sp>
          <p:nvSpPr>
            <p:cNvPr id="402" name="Google Shape;402;p21"/>
            <p:cNvSpPr txBox="1"/>
            <p:nvPr/>
          </p:nvSpPr>
          <p:spPr>
            <a:xfrm>
              <a:off x="1083950" y="2164975"/>
              <a:ext cx="16506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aseline="-25000"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1</a:t>
              </a:r>
              <a:endParaRPr baseline="-25000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03" name="Google Shape;403;p21"/>
            <p:cNvSpPr txBox="1"/>
            <p:nvPr/>
          </p:nvSpPr>
          <p:spPr>
            <a:xfrm>
              <a:off x="1083950" y="3387525"/>
              <a:ext cx="16506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aseline="-25000"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2</a:t>
              </a:r>
              <a:endParaRPr baseline="-25000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404" name="Google Shape;404;p21"/>
            <p:cNvSpPr txBox="1"/>
            <p:nvPr/>
          </p:nvSpPr>
          <p:spPr>
            <a:xfrm>
              <a:off x="1112300" y="4610175"/>
              <a:ext cx="16506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baseline="-25000" lang="en-GB" sz="1600">
                  <a:solidFill>
                    <a:srgbClr val="EECE1A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3</a:t>
              </a:r>
              <a:endParaRPr baseline="-25000" sz="1600">
                <a:solidFill>
                  <a:srgbClr val="EECE1A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878E9E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